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346" r:id="rId2"/>
    <p:sldId id="347" r:id="rId3"/>
    <p:sldId id="348" r:id="rId4"/>
    <p:sldId id="350" r:id="rId5"/>
    <p:sldId id="265" r:id="rId6"/>
    <p:sldId id="267" r:id="rId7"/>
    <p:sldId id="349" r:id="rId8"/>
    <p:sldId id="268" r:id="rId9"/>
    <p:sldId id="344" r:id="rId10"/>
    <p:sldId id="345" r:id="rId11"/>
    <p:sldId id="341" r:id="rId12"/>
    <p:sldId id="279" r:id="rId13"/>
  </p:sldIdLst>
  <p:sldSz cx="6858000" cy="9144000" type="screen4x3"/>
  <p:notesSz cx="6858000" cy="9144000"/>
  <p:embeddedFontLst>
    <p:embeddedFont>
      <p:font typeface="Happy Neat Handwriting" panose="00000500000000000000" pitchFamily="2" charset="0"/>
      <p:regular r:id="rId14"/>
    </p:embeddedFont>
    <p:embeddedFont>
      <p:font typeface="KG Behind These Hazel Eyes" panose="02000506000000020004" pitchFamily="2" charset="0"/>
      <p:regular r:id="rId15"/>
    </p:embeddedFont>
    <p:embeddedFont>
      <p:font typeface="KG Miss Kindergarten" panose="02000000000000000000" pitchFamily="2" charset="0"/>
      <p:regular r:id="rId16"/>
    </p:embeddedFont>
    <p:embeddedFont>
      <p:font typeface="KG Primary Italics" panose="02000506000000020003" pitchFamily="2" charset="0"/>
      <p:regular r:id="rId17"/>
    </p:embeddedFont>
    <p:embeddedFont>
      <p:font typeface="KG Red Hands" panose="02000505000000020004" pitchFamily="2" charset="0"/>
      <p:regular r:id="rId18"/>
    </p:embeddedFont>
    <p:embeddedFont>
      <p:font typeface="KG The Fighter" panose="02000000000000000000" pitchFamily="2" charset="0"/>
      <p:regular r:id="rId19"/>
    </p:embeddedFont>
    <p:embeddedFont>
      <p:font typeface="KG What the Teacher Wants" panose="02000000000000000000"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000000"/>
    <a:srgbClr val="A20406"/>
    <a:srgbClr val="FFE005"/>
    <a:srgbClr val="E30192"/>
    <a:srgbClr val="4FDC0C"/>
    <a:srgbClr val="FFC905"/>
    <a:srgbClr val="339906"/>
    <a:srgbClr val="B904FC"/>
    <a:srgbClr val="F54C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2674" y="28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45A7A5-B461-423C-8572-B01265482D48}"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C7133-1DFF-4931-AF00-48F7623D88F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45A7A5-B461-423C-8572-B01265482D48}"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C7133-1DFF-4931-AF00-48F7623D88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45A7A5-B461-423C-8572-B01265482D48}"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C7133-1DFF-4931-AF00-48F7623D88F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45A7A5-B461-423C-8572-B01265482D48}"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C7133-1DFF-4931-AF00-48F7623D88F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45A7A5-B461-423C-8572-B01265482D48}" type="datetimeFigureOut">
              <a:rPr lang="en-US" smtClean="0"/>
              <a:t>7/14/2026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C7133-1DFF-4931-AF00-48F7623D88F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45A7A5-B461-423C-8572-B01265482D48}" type="datetimeFigureOut">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C7133-1DFF-4931-AF00-48F7623D88F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45A7A5-B461-423C-8572-B01265482D48}" type="datetimeFigureOut">
              <a:rPr lang="en-US" smtClean="0"/>
              <a:t>7/14/2026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C7133-1DFF-4931-AF00-48F7623D88F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45A7A5-B461-423C-8572-B01265482D48}" type="datetimeFigureOut">
              <a:rPr lang="en-US" smtClean="0"/>
              <a:t>7/14/2026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C7133-1DFF-4931-AF00-48F7623D88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5A7A5-B461-423C-8572-B01265482D48}" type="datetimeFigureOut">
              <a:rPr lang="en-US" smtClean="0"/>
              <a:t>7/14/2026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C7133-1DFF-4931-AF00-48F7623D88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45A7A5-B461-423C-8572-B01265482D48}" type="datetimeFigureOut">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C7133-1DFF-4931-AF00-48F7623D88F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45A7A5-B461-423C-8572-B01265482D48}" type="datetimeFigureOut">
              <a:rPr lang="en-US" smtClean="0"/>
              <a:t>7/14/2026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C7133-1DFF-4931-AF00-48F7623D88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545A7A5-B461-423C-8572-B01265482D48}" type="datetimeFigureOut">
              <a:rPr lang="en-US" smtClean="0"/>
              <a:t>7/14/2026</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9EC7133-1DFF-4931-AF00-48F7623D88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support.apple.com/en-us/HT201749" TargetMode="External"/><Relationship Id="rId7" Type="http://schemas.openxmlformats.org/officeDocument/2006/relationships/hyperlink" Target="https://www.teacherspayteachers.com/Product/KG-Miss-Kindergarten-Font-Personal-Use-1310872" TargetMode="External"/><Relationship Id="rId2" Type="http://schemas.openxmlformats.org/officeDocument/2006/relationships/hyperlink" Target="https://www.teacherspayteachers.com/Help/File-Types-26/What-is-a-ZIP-file?aref=5xi8c9o0" TargetMode="External"/><Relationship Id="rId1" Type="http://schemas.openxmlformats.org/officeDocument/2006/relationships/slideLayout" Target="../slideLayouts/slideLayout7.xml"/><Relationship Id="rId6" Type="http://schemas.openxmlformats.org/officeDocument/2006/relationships/hyperlink" Target="https://www.teacherspayteachers.com/Product/KG-Primary-Italics-Lined-and-Unlined-Fonts-Personal-Use-838890" TargetMode="External"/><Relationship Id="rId5" Type="http://schemas.openxmlformats.org/officeDocument/2006/relationships/hyperlink" Target="https://www.teacherspayteachers.com/Product/KG-Red-Hands-Font-Personal-Use-1500528" TargetMode="External"/><Relationship Id="rId4" Type="http://schemas.openxmlformats.org/officeDocument/2006/relationships/hyperlink" Target="https://www.youtube.com/watch?v=wlMXhXX8zjw"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0.png"/><Relationship Id="rId12" Type="http://schemas.openxmlformats.org/officeDocument/2006/relationships/hyperlink" Target="https://www.teacherspayteachers.com/Store/Krista-Wallden-Creative-Clips" TargetMode="External"/><Relationship Id="rId2" Type="http://schemas.openxmlformats.org/officeDocument/2006/relationships/hyperlink" Target="https://www.pinterest.com/lessonsforlittleones/" TargetMode="External"/><Relationship Id="rId1" Type="http://schemas.openxmlformats.org/officeDocument/2006/relationships/slideLayout" Target="../slideLayouts/slideLayout7.xml"/><Relationship Id="rId6" Type="http://schemas.openxmlformats.org/officeDocument/2006/relationships/hyperlink" Target="https://www.teacherspayteachers.com/Store/Lessons-For-Little-Ones-By-Tina-Oblock" TargetMode="External"/><Relationship Id="rId11" Type="http://schemas.openxmlformats.org/officeDocument/2006/relationships/image" Target="../media/image13.png"/><Relationship Id="rId5" Type="http://schemas.openxmlformats.org/officeDocument/2006/relationships/hyperlink" Target="mailto:lessonsforlittleones@gmail.com" TargetMode="External"/><Relationship Id="rId10" Type="http://schemas.openxmlformats.org/officeDocument/2006/relationships/hyperlink" Target="https://www.teacherspayteachers.com/Store/Chirp-Graphics" TargetMode="External"/><Relationship Id="rId4" Type="http://schemas.openxmlformats.org/officeDocument/2006/relationships/hyperlink" Target="https://lessons4littleones.com/" TargetMode="External"/><Relationship Id="rId9" Type="http://schemas.openxmlformats.org/officeDocument/2006/relationships/image" Target="../media/image12.png"/><Relationship Id="rId14" Type="http://schemas.openxmlformats.org/officeDocument/2006/relationships/hyperlink" Target="https://www.teacherspayteachers.com/Store/Paula-Kim-Studi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ssons4littleones.com/end-of-the-year-bulletin-boards-craftivities-with-writing-prompts/" TargetMode="External"/><Relationship Id="rId2" Type="http://schemas.openxmlformats.org/officeDocument/2006/relationships/hyperlink" Target="https://lessons4littleones.com/end-of-the-year-student-gifts-gift-tags/" TargetMode="External"/><Relationship Id="rId1" Type="http://schemas.openxmlformats.org/officeDocument/2006/relationships/slideLayout" Target="../slideLayouts/slideLayout7.xml"/><Relationship Id="rId5" Type="http://schemas.openxmlformats.org/officeDocument/2006/relationships/hyperlink" Target="https://lessons4littleones.com/graduation-ideas-songs-snacks-books-for-young-children/" TargetMode="External"/><Relationship Id="rId4" Type="http://schemas.openxmlformats.org/officeDocument/2006/relationships/hyperlink" Target="https://lessons4littleones.com/how-to-set-up-a-fun-end-of-the-year-escape-room-for-kindergarten-first-grad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91B114-1D6D-C38B-0CB1-6A627B1D7194}"/>
              </a:ext>
            </a:extLst>
          </p:cNvPr>
          <p:cNvSpPr/>
          <p:nvPr/>
        </p:nvSpPr>
        <p:spPr>
          <a:xfrm>
            <a:off x="3505200" y="1828800"/>
            <a:ext cx="152400" cy="304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89B1079-E099-BF56-87F3-ACE47583F303}"/>
              </a:ext>
            </a:extLst>
          </p:cNvPr>
          <p:cNvSpPr/>
          <p:nvPr/>
        </p:nvSpPr>
        <p:spPr>
          <a:xfrm rot="5400000">
            <a:off x="3590925" y="1828800"/>
            <a:ext cx="76200" cy="762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5305875-16DE-4033-EFF9-F9278D200367}"/>
              </a:ext>
            </a:extLst>
          </p:cNvPr>
          <p:cNvSpPr txBox="1"/>
          <p:nvPr/>
        </p:nvSpPr>
        <p:spPr>
          <a:xfrm>
            <a:off x="3452255" y="1736124"/>
            <a:ext cx="228600" cy="461665"/>
          </a:xfrm>
          <a:prstGeom prst="rect">
            <a:avLst/>
          </a:prstGeom>
          <a:noFill/>
        </p:spPr>
        <p:txBody>
          <a:bodyPr wrap="square" rtlCol="0">
            <a:spAutoFit/>
          </a:bodyPr>
          <a:lstStyle/>
          <a:p>
            <a:r>
              <a:rPr lang="en-US" sz="2400" dirty="0">
                <a:solidFill>
                  <a:srgbClr val="000000"/>
                </a:solidFill>
                <a:latin typeface="KG What the Teacher Wants" panose="02000000000000000000" pitchFamily="2" charset="0"/>
              </a:rPr>
              <a:t>5</a:t>
            </a:r>
          </a:p>
        </p:txBody>
      </p:sp>
      <p:sp>
        <p:nvSpPr>
          <p:cNvPr id="7" name="Rectangle 6">
            <a:extLst>
              <a:ext uri="{FF2B5EF4-FFF2-40B4-BE49-F238E27FC236}">
                <a16:creationId xmlns:a16="http://schemas.microsoft.com/office/drawing/2014/main" id="{1A3B3EE8-AC2E-ED90-AA2A-83650706E7CD}"/>
              </a:ext>
            </a:extLst>
          </p:cNvPr>
          <p:cNvSpPr/>
          <p:nvPr/>
        </p:nvSpPr>
        <p:spPr>
          <a:xfrm>
            <a:off x="2209800" y="4419599"/>
            <a:ext cx="2590800" cy="293917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7D88469-D331-D658-0D10-2CDB5EB14615}"/>
              </a:ext>
            </a:extLst>
          </p:cNvPr>
          <p:cNvSpPr txBox="1"/>
          <p:nvPr/>
        </p:nvSpPr>
        <p:spPr>
          <a:xfrm>
            <a:off x="0" y="5257800"/>
            <a:ext cx="6858000" cy="2215991"/>
          </a:xfrm>
          <a:prstGeom prst="rect">
            <a:avLst/>
          </a:prstGeom>
          <a:noFill/>
        </p:spPr>
        <p:txBody>
          <a:bodyPr wrap="square" rtlCol="0">
            <a:spAutoFit/>
          </a:bodyPr>
          <a:lstStyle/>
          <a:p>
            <a:r>
              <a:rPr lang="en-US" sz="2400" b="1" dirty="0">
                <a:latin typeface="KG What the Teacher Wants" panose="02000000000000000000" pitchFamily="2" charset="0"/>
              </a:rPr>
              <a:t>Poem Only, No Photo (page 6)</a:t>
            </a:r>
          </a:p>
          <a:p>
            <a:endParaRPr lang="en-US" sz="2400" dirty="0">
              <a:latin typeface="KG What the Teacher Wants" panose="02000000000000000000" pitchFamily="2" charset="0"/>
            </a:endParaRPr>
          </a:p>
          <a:p>
            <a:r>
              <a:rPr lang="en-US" dirty="0">
                <a:latin typeface="KG What the Teacher Wants" panose="02000000000000000000" pitchFamily="2" charset="0"/>
              </a:rPr>
              <a:t>If you do not wish to use a photo, print the poem on page 6 or 7. </a:t>
            </a:r>
          </a:p>
          <a:p>
            <a:endParaRPr lang="en-US" dirty="0">
              <a:latin typeface="KG What the Teacher Wants" panose="02000000000000000000" pitchFamily="2" charset="0"/>
            </a:endParaRPr>
          </a:p>
          <a:p>
            <a:r>
              <a:rPr lang="en-US" dirty="0">
                <a:latin typeface="KG What the Teacher Wants" panose="02000000000000000000" pitchFamily="2" charset="0"/>
              </a:rPr>
              <a:t>You can use the editable version on page 6 to add the student’s name at the top and your name at the bottom OR print page 7 and handwrite/sign it.</a:t>
            </a:r>
          </a:p>
        </p:txBody>
      </p:sp>
      <p:sp>
        <p:nvSpPr>
          <p:cNvPr id="10" name="Rectangle 9">
            <a:extLst>
              <a:ext uri="{FF2B5EF4-FFF2-40B4-BE49-F238E27FC236}">
                <a16:creationId xmlns:a16="http://schemas.microsoft.com/office/drawing/2014/main" id="{2AA507E0-240F-7D4E-58F2-45D327900CA9}"/>
              </a:ext>
            </a:extLst>
          </p:cNvPr>
          <p:cNvSpPr/>
          <p:nvPr/>
        </p:nvSpPr>
        <p:spPr>
          <a:xfrm>
            <a:off x="76200" y="7422990"/>
            <a:ext cx="6781800" cy="118760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1C0C22-635F-45AC-3004-454FB55E7ABC}"/>
              </a:ext>
            </a:extLst>
          </p:cNvPr>
          <p:cNvSpPr/>
          <p:nvPr/>
        </p:nvSpPr>
        <p:spPr>
          <a:xfrm>
            <a:off x="4495800" y="4986867"/>
            <a:ext cx="152400" cy="304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123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8A2A7B-A488-4B99-B12B-FD295FB962E5}"/>
              </a:ext>
            </a:extLst>
          </p:cNvPr>
          <p:cNvSpPr txBox="1"/>
          <p:nvPr/>
        </p:nvSpPr>
        <p:spPr>
          <a:xfrm>
            <a:off x="-65315" y="8941526"/>
            <a:ext cx="5410200" cy="246221"/>
          </a:xfrm>
          <a:prstGeom prst="rect">
            <a:avLst/>
          </a:prstGeom>
          <a:noFill/>
        </p:spPr>
        <p:txBody>
          <a:bodyPr wrap="square" rtlCol="0">
            <a:spAutoFit/>
          </a:bodyPr>
          <a:lstStyle/>
          <a:p>
            <a:r>
              <a:rPr lang="en-US" sz="1000" dirty="0">
                <a:latin typeface="KG What the Teacher Wants" panose="02000000000000000000" pitchFamily="2" charset="0"/>
              </a:rPr>
              <a:t>© 2016 Lessons for Little Ones by Tina </a:t>
            </a:r>
            <a:r>
              <a:rPr lang="en-US" sz="1000" dirty="0" err="1">
                <a:latin typeface="KG What the Teacher Wants" panose="02000000000000000000" pitchFamily="2" charset="0"/>
              </a:rPr>
              <a:t>O’Block</a:t>
            </a:r>
            <a:endParaRPr lang="en-US" sz="1000" dirty="0">
              <a:latin typeface="KG What the Teacher Wants" panose="02000000000000000000" pitchFamily="2" charset="0"/>
            </a:endParaRPr>
          </a:p>
        </p:txBody>
      </p:sp>
      <p:sp>
        <p:nvSpPr>
          <p:cNvPr id="8" name="TextBox 7">
            <a:extLst>
              <a:ext uri="{FF2B5EF4-FFF2-40B4-BE49-F238E27FC236}">
                <a16:creationId xmlns:a16="http://schemas.microsoft.com/office/drawing/2014/main" id="{ED071840-4491-47FD-9A20-3CB2FBA1F9B7}"/>
              </a:ext>
            </a:extLst>
          </p:cNvPr>
          <p:cNvSpPr txBox="1"/>
          <p:nvPr/>
        </p:nvSpPr>
        <p:spPr>
          <a:xfrm>
            <a:off x="647700" y="685800"/>
            <a:ext cx="5562600" cy="3785652"/>
          </a:xfrm>
          <a:prstGeom prst="rect">
            <a:avLst/>
          </a:prstGeom>
          <a:noFill/>
        </p:spPr>
        <p:txBody>
          <a:bodyPr wrap="square" rtlCol="0">
            <a:spAutoFit/>
          </a:bodyPr>
          <a:lstStyle/>
          <a:p>
            <a:pPr algn="ctr"/>
            <a:r>
              <a:rPr lang="en-US" sz="4000" dirty="0">
                <a:latin typeface="KG Primary Italics" panose="02000506000000020003" pitchFamily="2" charset="0"/>
              </a:rPr>
              <a:t>This string is very special</a:t>
            </a:r>
          </a:p>
          <a:p>
            <a:pPr algn="ctr"/>
            <a:r>
              <a:rPr lang="en-US" sz="4000" dirty="0">
                <a:latin typeface="KG Primary Italics" panose="02000506000000020003" pitchFamily="2" charset="0"/>
              </a:rPr>
              <a:t>as anyone can see,</a:t>
            </a:r>
          </a:p>
          <a:p>
            <a:pPr algn="ctr"/>
            <a:r>
              <a:rPr lang="en-US" sz="4000" dirty="0">
                <a:latin typeface="KG Primary Italics" panose="02000506000000020003" pitchFamily="2" charset="0"/>
              </a:rPr>
              <a:t>untie it and you will find</a:t>
            </a:r>
          </a:p>
          <a:p>
            <a:pPr algn="ctr"/>
            <a:r>
              <a:rPr lang="en-US" sz="4000" dirty="0">
                <a:latin typeface="KG Primary Italics" panose="02000506000000020003" pitchFamily="2" charset="0"/>
              </a:rPr>
              <a:t>it’s the exact same size as me!</a:t>
            </a:r>
          </a:p>
          <a:p>
            <a:pPr algn="ctr"/>
            <a:endParaRPr lang="en-US" sz="4000" dirty="0">
              <a:latin typeface="KG Primary Italics" panose="02000506000000020003" pitchFamily="2" charset="0"/>
            </a:endParaRPr>
          </a:p>
        </p:txBody>
      </p:sp>
      <p:sp>
        <p:nvSpPr>
          <p:cNvPr id="9" name="TextBox 8">
            <a:extLst>
              <a:ext uri="{FF2B5EF4-FFF2-40B4-BE49-F238E27FC236}">
                <a16:creationId xmlns:a16="http://schemas.microsoft.com/office/drawing/2014/main" id="{574C8DD1-E920-462C-BAF5-C8A684BC57B6}"/>
              </a:ext>
            </a:extLst>
          </p:cNvPr>
          <p:cNvSpPr txBox="1"/>
          <p:nvPr/>
        </p:nvSpPr>
        <p:spPr>
          <a:xfrm>
            <a:off x="647700" y="7328730"/>
            <a:ext cx="5562600" cy="1323439"/>
          </a:xfrm>
          <a:prstGeom prst="rect">
            <a:avLst/>
          </a:prstGeom>
          <a:noFill/>
        </p:spPr>
        <p:txBody>
          <a:bodyPr wrap="square" rtlCol="0">
            <a:spAutoFit/>
          </a:bodyPr>
          <a:lstStyle/>
          <a:p>
            <a:pPr algn="ctr"/>
            <a:r>
              <a:rPr lang="en-US" sz="4000" dirty="0">
                <a:latin typeface="KG Primary Italics" panose="02000506000000020003" pitchFamily="2" charset="0"/>
              </a:rPr>
              <a:t>Student Name</a:t>
            </a:r>
          </a:p>
          <a:p>
            <a:pPr algn="ctr"/>
            <a:r>
              <a:rPr lang="en-US" sz="4000" dirty="0">
                <a:latin typeface="KG Primary Italics" panose="02000506000000020003" pitchFamily="2" charset="0"/>
              </a:rPr>
              <a:t>Kindergarten, May 2026</a:t>
            </a:r>
          </a:p>
        </p:txBody>
      </p:sp>
    </p:spTree>
    <p:extLst>
      <p:ext uri="{BB962C8B-B14F-4D97-AF65-F5344CB8AC3E}">
        <p14:creationId xmlns:p14="http://schemas.microsoft.com/office/powerpoint/2010/main" val="2324165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0FA654-2786-4EAB-83C8-89437E798769}"/>
              </a:ext>
            </a:extLst>
          </p:cNvPr>
          <p:cNvSpPr txBox="1"/>
          <p:nvPr/>
        </p:nvSpPr>
        <p:spPr>
          <a:xfrm>
            <a:off x="0" y="23447"/>
            <a:ext cx="6858000" cy="8125301"/>
          </a:xfrm>
          <a:prstGeom prst="rect">
            <a:avLst/>
          </a:prstGeom>
          <a:noFill/>
        </p:spPr>
        <p:txBody>
          <a:bodyPr wrap="square" rtlCol="0">
            <a:spAutoFit/>
          </a:bodyPr>
          <a:lstStyle/>
          <a:p>
            <a:pPr algn="ctr"/>
            <a:r>
              <a:rPr lang="en-US" sz="3600" dirty="0">
                <a:latin typeface="KG Red Hands" panose="02000505000000020004" pitchFamily="2" charset="0"/>
              </a:rPr>
              <a:t>Important Note About Fonts </a:t>
            </a:r>
          </a:p>
          <a:p>
            <a:pPr algn="ctr"/>
            <a:endParaRPr lang="en-US" sz="3600" dirty="0">
              <a:latin typeface="KG Red Hands" panose="02000505000000020004" pitchFamily="2" charset="0"/>
            </a:endParaRPr>
          </a:p>
          <a:p>
            <a:r>
              <a:rPr lang="en-US" dirty="0">
                <a:latin typeface="KG What the Teacher Wants" panose="02000000000000000000" pitchFamily="2" charset="0"/>
              </a:rPr>
              <a:t>The special fonts used in this editable resource have been embedded in this file and should be shown correctly.</a:t>
            </a:r>
          </a:p>
          <a:p>
            <a:endParaRPr lang="en-US" dirty="0">
              <a:latin typeface="KG What the Teacher Wants" panose="02000000000000000000" pitchFamily="2" charset="0"/>
            </a:endParaRPr>
          </a:p>
          <a:p>
            <a:r>
              <a:rPr lang="en-US" b="1" dirty="0">
                <a:latin typeface="KG What the Teacher Wants" panose="02000000000000000000" pitchFamily="2" charset="0"/>
              </a:rPr>
              <a:t>HOWEVER</a:t>
            </a:r>
            <a:r>
              <a:rPr lang="en-US" dirty="0">
                <a:latin typeface="KG What the Teacher Wants" panose="02000000000000000000" pitchFamily="2" charset="0"/>
              </a:rPr>
              <a:t>, </a:t>
            </a:r>
            <a:r>
              <a:rPr lang="en-US" b="1" dirty="0">
                <a:latin typeface="KG What the Teacher Wants" panose="02000000000000000000" pitchFamily="2" charset="0"/>
              </a:rPr>
              <a:t>MAC</a:t>
            </a:r>
            <a:r>
              <a:rPr lang="en-US" dirty="0">
                <a:latin typeface="KG What the Teacher Wants" panose="02000000000000000000" pitchFamily="2" charset="0"/>
              </a:rPr>
              <a:t> users and certain other computers may not embed the files and therefore the writing and formatting on the tags may not appear correctly.</a:t>
            </a:r>
          </a:p>
          <a:p>
            <a:endParaRPr lang="en-US" dirty="0">
              <a:latin typeface="KG What the Teacher Wants" panose="02000000000000000000" pitchFamily="2" charset="0"/>
            </a:endParaRPr>
          </a:p>
          <a:p>
            <a:r>
              <a:rPr lang="en-US" b="1" dirty="0">
                <a:latin typeface="KG What the Teacher Wants" panose="02000000000000000000" pitchFamily="2" charset="0"/>
              </a:rPr>
              <a:t>IF YOU EXPERIENCDE A PROBLEM: To fix this issue </a:t>
            </a:r>
            <a:r>
              <a:rPr lang="en-US" dirty="0">
                <a:latin typeface="KG What the Teacher Wants" panose="02000000000000000000" pitchFamily="2" charset="0"/>
              </a:rPr>
              <a:t>please download and install the fonts used in this resource. They can be downloaded for </a:t>
            </a:r>
            <a:r>
              <a:rPr lang="en-US" b="1" dirty="0">
                <a:latin typeface="KG What the Teacher Wants" panose="02000000000000000000" pitchFamily="2" charset="0"/>
              </a:rPr>
              <a:t>FREE</a:t>
            </a:r>
            <a:r>
              <a:rPr lang="en-US" dirty="0">
                <a:latin typeface="KG What the Teacher Wants" panose="02000000000000000000" pitchFamily="2" charset="0"/>
              </a:rPr>
              <a:t> for personal use at the links provided below.  </a:t>
            </a:r>
          </a:p>
          <a:p>
            <a:endParaRPr lang="en-US" dirty="0">
              <a:latin typeface="KG What the Teacher Wants" panose="02000000000000000000" pitchFamily="2" charset="0"/>
            </a:endParaRPr>
          </a:p>
          <a:p>
            <a:r>
              <a:rPr lang="en-US" dirty="0">
                <a:latin typeface="KG What the Teacher Wants" panose="02000000000000000000" pitchFamily="2" charset="0"/>
              </a:rPr>
              <a:t>The fonts will be contained in a ZIP file. First extract the files (</a:t>
            </a:r>
            <a:r>
              <a:rPr lang="en-US" dirty="0">
                <a:latin typeface="KG What the Teacher Wants" panose="02000000000000000000" pitchFamily="2" charset="0"/>
                <a:hlinkClick r:id="rId2"/>
              </a:rPr>
              <a:t>see instructions here</a:t>
            </a:r>
            <a:r>
              <a:rPr lang="en-US" dirty="0">
                <a:latin typeface="KG What the Teacher Wants" panose="02000000000000000000" pitchFamily="2" charset="0"/>
              </a:rPr>
              <a:t>) and then install the fonts.  </a:t>
            </a:r>
          </a:p>
          <a:p>
            <a:r>
              <a:rPr lang="en-US" dirty="0">
                <a:latin typeface="KG What the Teacher Wants" panose="02000000000000000000" pitchFamily="2" charset="0"/>
                <a:hlinkClick r:id="rId3"/>
              </a:rPr>
              <a:t>Click here for instructions on installing fonts on a MAC</a:t>
            </a:r>
            <a:r>
              <a:rPr lang="en-US" dirty="0">
                <a:latin typeface="KG What the Teacher Wants" panose="02000000000000000000" pitchFamily="2" charset="0"/>
              </a:rPr>
              <a:t>.  </a:t>
            </a:r>
          </a:p>
          <a:p>
            <a:r>
              <a:rPr lang="en-US" dirty="0">
                <a:latin typeface="KG What the Teacher Wants" panose="02000000000000000000" pitchFamily="2" charset="0"/>
                <a:hlinkClick r:id="rId4"/>
              </a:rPr>
              <a:t>Click here for video instructions on installing fonts in Windows</a:t>
            </a:r>
            <a:r>
              <a:rPr lang="en-US" dirty="0">
                <a:latin typeface="KG What the Teacher Wants" panose="02000000000000000000" pitchFamily="2" charset="0"/>
              </a:rPr>
              <a:t>. </a:t>
            </a:r>
          </a:p>
          <a:p>
            <a:endParaRPr lang="en-US" dirty="0">
              <a:latin typeface="KG What the Teacher Wants" panose="02000000000000000000" pitchFamily="2" charset="0"/>
            </a:endParaRPr>
          </a:p>
          <a:p>
            <a:r>
              <a:rPr lang="en-US" dirty="0">
                <a:latin typeface="KG What the Teacher Wants" panose="02000000000000000000" pitchFamily="2" charset="0"/>
              </a:rPr>
              <a:t>The special fonts used in this resource are:</a:t>
            </a:r>
          </a:p>
          <a:p>
            <a:endParaRPr lang="en-US" dirty="0">
              <a:latin typeface="KG What the Teacher Wants" panose="02000000000000000000" pitchFamily="2" charset="0"/>
            </a:endParaRPr>
          </a:p>
          <a:p>
            <a:r>
              <a:rPr lang="en-US" dirty="0">
                <a:latin typeface="KG What the Teacher Wants" panose="02000000000000000000" pitchFamily="2" charset="0"/>
                <a:hlinkClick r:id="rId5"/>
              </a:rPr>
              <a:t>KG Red Hands Font</a:t>
            </a:r>
            <a:endParaRPr lang="en-US" dirty="0">
              <a:latin typeface="KG What the Teacher Wants" panose="02000000000000000000" pitchFamily="2" charset="0"/>
            </a:endParaRPr>
          </a:p>
          <a:p>
            <a:endParaRPr lang="en-US" dirty="0">
              <a:latin typeface="KG What the Teacher Wants" panose="02000000000000000000" pitchFamily="2" charset="0"/>
            </a:endParaRPr>
          </a:p>
          <a:p>
            <a:r>
              <a:rPr lang="en-US" dirty="0">
                <a:latin typeface="KG What the Teacher Wants" panose="02000000000000000000" pitchFamily="2" charset="0"/>
                <a:hlinkClick r:id="rId6"/>
              </a:rPr>
              <a:t>KG Primary Italics </a:t>
            </a:r>
            <a:endParaRPr lang="en-US" dirty="0">
              <a:latin typeface="KG What the Teacher Wants" panose="02000000000000000000" pitchFamily="2" charset="0"/>
            </a:endParaRPr>
          </a:p>
          <a:p>
            <a:endParaRPr lang="en-US" dirty="0">
              <a:latin typeface="KG What the Teacher Wants" panose="02000000000000000000" pitchFamily="2" charset="0"/>
            </a:endParaRPr>
          </a:p>
          <a:p>
            <a:r>
              <a:rPr lang="en-US" dirty="0">
                <a:latin typeface="KG What the Teacher Wants" panose="02000000000000000000" pitchFamily="2" charset="0"/>
                <a:hlinkClick r:id="rId7"/>
              </a:rPr>
              <a:t>KG Miss Kindergarten </a:t>
            </a:r>
            <a:endParaRPr lang="en-US" dirty="0">
              <a:latin typeface="KG What the Teacher Wants" panose="02000000000000000000" pitchFamily="2" charset="0"/>
            </a:endParaRPr>
          </a:p>
        </p:txBody>
      </p:sp>
      <p:sp>
        <p:nvSpPr>
          <p:cNvPr id="6" name="TextBox 5">
            <a:extLst>
              <a:ext uri="{FF2B5EF4-FFF2-40B4-BE49-F238E27FC236}">
                <a16:creationId xmlns:a16="http://schemas.microsoft.com/office/drawing/2014/main" id="{AE75F297-E9C7-4B1C-B232-8FB5E29DDD6B}"/>
              </a:ext>
            </a:extLst>
          </p:cNvPr>
          <p:cNvSpPr txBox="1"/>
          <p:nvPr/>
        </p:nvSpPr>
        <p:spPr>
          <a:xfrm>
            <a:off x="0" y="8850923"/>
            <a:ext cx="5603631" cy="276999"/>
          </a:xfrm>
          <a:prstGeom prst="rect">
            <a:avLst/>
          </a:prstGeom>
          <a:noFill/>
        </p:spPr>
        <p:txBody>
          <a:bodyPr wrap="square" rtlCol="0">
            <a:spAutoFit/>
          </a:bodyPr>
          <a:lstStyle/>
          <a:p>
            <a:r>
              <a:rPr lang="en-US" sz="1200" dirty="0">
                <a:latin typeface="KG What the Teacher Wants" panose="02000000000000000000" pitchFamily="2" charset="0"/>
              </a:rPr>
              <a:t>© 2017 Lessons for Little Ones by Tina </a:t>
            </a:r>
            <a:r>
              <a:rPr lang="en-US" sz="1200" dirty="0" err="1">
                <a:latin typeface="KG What the Teacher Wants" panose="02000000000000000000" pitchFamily="2" charset="0"/>
              </a:rPr>
              <a:t>O’Block</a:t>
            </a:r>
            <a:r>
              <a:rPr lang="en-US" sz="1200" dirty="0">
                <a:latin typeface="KG What the Teacher Wants" panose="02000000000000000000" pitchFamily="2" charset="0"/>
              </a:rPr>
              <a:t> </a:t>
            </a:r>
          </a:p>
        </p:txBody>
      </p:sp>
    </p:spTree>
    <p:extLst>
      <p:ext uri="{BB962C8B-B14F-4D97-AF65-F5344CB8AC3E}">
        <p14:creationId xmlns:p14="http://schemas.microsoft.com/office/powerpoint/2010/main" val="87651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AD0DA-756F-04DF-9E2F-AC8837F272DD}"/>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BAC913FE-74E5-E0BA-382C-72C57E7346B2}"/>
              </a:ext>
            </a:extLst>
          </p:cNvPr>
          <p:cNvSpPr txBox="1"/>
          <p:nvPr/>
        </p:nvSpPr>
        <p:spPr>
          <a:xfrm>
            <a:off x="1" y="4295327"/>
            <a:ext cx="3402747" cy="353302"/>
          </a:xfrm>
          <a:prstGeom prst="rect">
            <a:avLst/>
          </a:prstGeom>
          <a:noFill/>
        </p:spPr>
        <p:txBody>
          <a:bodyPr wrap="square" rtlCol="0">
            <a:spAutoFit/>
          </a:bodyPr>
          <a:lstStyle/>
          <a:p>
            <a:pPr algn="ctr"/>
            <a:r>
              <a:rPr lang="en-US" sz="1696" dirty="0">
                <a:latin typeface="KG Red Hands" panose="02000505000000020004" pitchFamily="2" charset="0"/>
              </a:rPr>
              <a:t>Clip art &amp; Graphics Credits</a:t>
            </a:r>
          </a:p>
        </p:txBody>
      </p:sp>
      <p:sp>
        <p:nvSpPr>
          <p:cNvPr id="19" name="TextBox 18">
            <a:extLst>
              <a:ext uri="{FF2B5EF4-FFF2-40B4-BE49-F238E27FC236}">
                <a16:creationId xmlns:a16="http://schemas.microsoft.com/office/drawing/2014/main" id="{2A4183F8-3F3E-C4C1-D445-96F147B8CE08}"/>
              </a:ext>
            </a:extLst>
          </p:cNvPr>
          <p:cNvSpPr txBox="1"/>
          <p:nvPr/>
        </p:nvSpPr>
        <p:spPr>
          <a:xfrm>
            <a:off x="22535" y="1817068"/>
            <a:ext cx="6812931" cy="2517741"/>
          </a:xfrm>
          <a:prstGeom prst="rect">
            <a:avLst/>
          </a:prstGeom>
          <a:noFill/>
        </p:spPr>
        <p:txBody>
          <a:bodyPr wrap="square">
            <a:spAutoFit/>
          </a:bodyPr>
          <a:lstStyle/>
          <a:p>
            <a:pPr algn="ctr"/>
            <a:r>
              <a:rPr lang="en-US" sz="1765" b="1" dirty="0">
                <a:latin typeface="KG What the Teacher Wants" panose="02000000000000000000" pitchFamily="2" charset="0"/>
                <a:cs typeface="Century Gothic"/>
              </a:rPr>
              <a:t>Thank you for respecting my work!</a:t>
            </a:r>
          </a:p>
          <a:p>
            <a:pPr algn="ctr"/>
            <a:endParaRPr lang="en-US" sz="754" dirty="0">
              <a:latin typeface="KG What the Teacher Wants" panose="02000000000000000000" pitchFamily="2" charset="0"/>
            </a:endParaRPr>
          </a:p>
          <a:p>
            <a:r>
              <a:rPr lang="en-US" sz="1324" dirty="0">
                <a:latin typeface="KG What the Teacher Wants" panose="02000000000000000000" pitchFamily="2" charset="0"/>
              </a:rPr>
              <a:t>The following terms help protect this resource so I can continue creating and sharing classroom-tested materials for teachers.</a:t>
            </a:r>
            <a:br>
              <a:rPr lang="en-US" sz="1324" dirty="0">
                <a:latin typeface="KG What the Teacher Wants" panose="02000000000000000000" pitchFamily="2" charset="0"/>
              </a:rPr>
            </a:br>
            <a:endParaRPr lang="en-US" sz="1324" dirty="0">
              <a:latin typeface="KG What the Teacher Wants" panose="02000000000000000000" pitchFamily="2" charset="0"/>
            </a:endParaRPr>
          </a:p>
          <a:p>
            <a:r>
              <a:rPr lang="en-US" sz="1324" dirty="0">
                <a:latin typeface="KG What the Teacher Wants" panose="02000000000000000000" pitchFamily="2" charset="0"/>
              </a:rPr>
              <a:t>Purchase of this unit grants the buyer a </a:t>
            </a:r>
            <a:r>
              <a:rPr lang="en-US" sz="1324" b="1" dirty="0">
                <a:latin typeface="KG What the Teacher Wants" panose="02000000000000000000" pitchFamily="2" charset="0"/>
              </a:rPr>
              <a:t>single-teacher license</a:t>
            </a:r>
            <a:r>
              <a:rPr lang="en-US" sz="1324" dirty="0">
                <a:latin typeface="KG What the Teacher Wants" panose="02000000000000000000" pitchFamily="2" charset="0"/>
              </a:rPr>
              <a:t> to reproduce pages in limited quantities for use in </a:t>
            </a:r>
            <a:r>
              <a:rPr lang="en-US" sz="1324" b="1" dirty="0">
                <a:latin typeface="KG What the Teacher Wants" panose="02000000000000000000" pitchFamily="2" charset="0"/>
              </a:rPr>
              <a:t>one classroom only</a:t>
            </a:r>
            <a:r>
              <a:rPr lang="en-US" sz="1324" dirty="0">
                <a:latin typeface="KG What the Teacher Wants" panose="02000000000000000000" pitchFamily="2" charset="0"/>
              </a:rPr>
              <a:t>. </a:t>
            </a:r>
            <a:r>
              <a:rPr lang="en-US" sz="1324" dirty="0">
                <a:latin typeface="KG What the Teacher Wants" panose="02000000000000000000" pitchFamily="2" charset="0"/>
                <a:cs typeface="Century Gothic"/>
              </a:rPr>
              <a:t>Duplication for an entire school, an entire school system or commercial purposes is strictly forbidden without written permission from the publisher. </a:t>
            </a:r>
            <a:br>
              <a:rPr lang="en-US" sz="1324" dirty="0">
                <a:latin typeface="KG What the Teacher Wants" panose="02000000000000000000" pitchFamily="2" charset="0"/>
                <a:cs typeface="Century Gothic"/>
              </a:rPr>
            </a:br>
            <a:r>
              <a:rPr lang="en-US" sz="1324" dirty="0">
                <a:latin typeface="KG What the Teacher Wants" panose="02000000000000000000" pitchFamily="2" charset="0"/>
                <a:cs typeface="Century Gothic"/>
              </a:rPr>
              <a:t>    </a:t>
            </a:r>
          </a:p>
          <a:p>
            <a:r>
              <a:rPr lang="en-US" sz="1324" dirty="0">
                <a:latin typeface="KG What the Teacher Wants" panose="02000000000000000000" pitchFamily="2" charset="0"/>
                <a:cs typeface="Century Gothic"/>
              </a:rPr>
              <a:t>Copying </a:t>
            </a:r>
            <a:r>
              <a:rPr lang="en-US" sz="1324" b="1" dirty="0">
                <a:latin typeface="KG What the Teacher Wants" panose="02000000000000000000" pitchFamily="2" charset="0"/>
                <a:cs typeface="Century Gothic"/>
              </a:rPr>
              <a:t>any </a:t>
            </a:r>
            <a:r>
              <a:rPr lang="en-US" sz="1324" dirty="0">
                <a:latin typeface="KG What the Teacher Wants" panose="02000000000000000000" pitchFamily="2" charset="0"/>
                <a:cs typeface="Century Gothic"/>
              </a:rPr>
              <a:t>part of this product and placing it on the Internet in any form (even a personal/classroom website) is strictly forbidden and is a violation of the Digital Millennium Copyright Act (DMCA). </a:t>
            </a:r>
          </a:p>
        </p:txBody>
      </p:sp>
      <p:sp>
        <p:nvSpPr>
          <p:cNvPr id="6" name="Rectangle 5">
            <a:extLst>
              <a:ext uri="{FF2B5EF4-FFF2-40B4-BE49-F238E27FC236}">
                <a16:creationId xmlns:a16="http://schemas.microsoft.com/office/drawing/2014/main" id="{E10E13A5-9E31-CEFE-B3F0-135100514AEF}"/>
              </a:ext>
            </a:extLst>
          </p:cNvPr>
          <p:cNvSpPr/>
          <p:nvPr/>
        </p:nvSpPr>
        <p:spPr>
          <a:xfrm>
            <a:off x="0" y="1"/>
            <a:ext cx="6866302" cy="1864738"/>
          </a:xfrm>
          <a:prstGeom prst="rect">
            <a:avLst/>
          </a:prstGeom>
          <a:solidFill>
            <a:srgbClr val="6EE8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96"/>
          </a:p>
        </p:txBody>
      </p:sp>
      <p:sp>
        <p:nvSpPr>
          <p:cNvPr id="7" name="TextBox 6">
            <a:extLst>
              <a:ext uri="{FF2B5EF4-FFF2-40B4-BE49-F238E27FC236}">
                <a16:creationId xmlns:a16="http://schemas.microsoft.com/office/drawing/2014/main" id="{F04755CA-879A-5A83-E8F4-79A8AC2F9DE3}"/>
              </a:ext>
            </a:extLst>
          </p:cNvPr>
          <p:cNvSpPr txBox="1"/>
          <p:nvPr/>
        </p:nvSpPr>
        <p:spPr>
          <a:xfrm>
            <a:off x="22535" y="76200"/>
            <a:ext cx="5117439" cy="458908"/>
          </a:xfrm>
          <a:prstGeom prst="rect">
            <a:avLst/>
          </a:prstGeom>
          <a:noFill/>
        </p:spPr>
        <p:txBody>
          <a:bodyPr wrap="square" rtlCol="0">
            <a:spAutoFit/>
          </a:bodyPr>
          <a:lstStyle/>
          <a:p>
            <a:pPr algn="ctr"/>
            <a:r>
              <a:rPr lang="en-US" sz="2382" dirty="0">
                <a:latin typeface="KG Red Hands" panose="02000505000000020004" pitchFamily="2" charset="0"/>
              </a:rPr>
              <a:t>Thank you for downloading!</a:t>
            </a:r>
          </a:p>
        </p:txBody>
      </p:sp>
      <p:sp>
        <p:nvSpPr>
          <p:cNvPr id="8" name="TextBox 7">
            <a:extLst>
              <a:ext uri="{FF2B5EF4-FFF2-40B4-BE49-F238E27FC236}">
                <a16:creationId xmlns:a16="http://schemas.microsoft.com/office/drawing/2014/main" id="{6CE212DF-6F1B-0364-DC8B-9F0FBF8ED3C7}"/>
              </a:ext>
            </a:extLst>
          </p:cNvPr>
          <p:cNvSpPr txBox="1"/>
          <p:nvPr/>
        </p:nvSpPr>
        <p:spPr>
          <a:xfrm>
            <a:off x="22535" y="1313853"/>
            <a:ext cx="5117439" cy="614142"/>
          </a:xfrm>
          <a:prstGeom prst="rect">
            <a:avLst/>
          </a:prstGeom>
          <a:noFill/>
        </p:spPr>
        <p:txBody>
          <a:bodyPr wrap="square" rtlCol="0">
            <a:spAutoFit/>
          </a:bodyPr>
          <a:lstStyle/>
          <a:p>
            <a:pPr algn="ctr"/>
            <a:r>
              <a:rPr lang="en-US" sz="3391" b="1" dirty="0">
                <a:latin typeface="Happy Neat Handwriting" panose="00000500000000000000" pitchFamily="2" charset="0"/>
              </a:rPr>
              <a:t>Let’s </a:t>
            </a:r>
            <a:r>
              <a:rPr lang="en-US" sz="3391" b="1" i="1" spc="66" dirty="0">
                <a:latin typeface="KG The Fighter" panose="02000000000000000000" pitchFamily="2" charset="0"/>
              </a:rPr>
              <a:t>connect!</a:t>
            </a:r>
          </a:p>
        </p:txBody>
      </p:sp>
      <p:pic>
        <p:nvPicPr>
          <p:cNvPr id="10" name="Picture 9">
            <a:hlinkClick r:id="rId2"/>
            <a:extLst>
              <a:ext uri="{FF2B5EF4-FFF2-40B4-BE49-F238E27FC236}">
                <a16:creationId xmlns:a16="http://schemas.microsoft.com/office/drawing/2014/main" id="{1DD863C1-C555-3C04-F7B2-78008C677C0C}"/>
              </a:ext>
            </a:extLst>
          </p:cNvPr>
          <p:cNvPicPr>
            <a:picLocks noChangeAspect="1"/>
          </p:cNvPicPr>
          <p:nvPr/>
        </p:nvPicPr>
        <p:blipFill>
          <a:blip r:embed="rId3">
            <a:extLst>
              <a:ext uri="{28A0092B-C50C-407E-A947-70E740481C1C}">
                <a14:useLocalDpi xmlns:a14="http://schemas.microsoft.com/office/drawing/2010/main" val="0"/>
              </a:ext>
            </a:extLst>
          </a:blip>
          <a:srcRect r="59121" b="62308"/>
          <a:stretch>
            <a:fillRect/>
          </a:stretch>
        </p:blipFill>
        <p:spPr>
          <a:xfrm>
            <a:off x="1183197" y="615850"/>
            <a:ext cx="790408" cy="728789"/>
          </a:xfrm>
          <a:prstGeom prst="rect">
            <a:avLst/>
          </a:prstGeom>
        </p:spPr>
      </p:pic>
      <p:pic>
        <p:nvPicPr>
          <p:cNvPr id="11" name="Picture 10">
            <a:hlinkClick r:id="rId4"/>
            <a:extLst>
              <a:ext uri="{FF2B5EF4-FFF2-40B4-BE49-F238E27FC236}">
                <a16:creationId xmlns:a16="http://schemas.microsoft.com/office/drawing/2014/main" id="{2039E405-EADB-1687-92AC-9B0BCA159371}"/>
              </a:ext>
            </a:extLst>
          </p:cNvPr>
          <p:cNvPicPr>
            <a:picLocks noChangeAspect="1"/>
          </p:cNvPicPr>
          <p:nvPr/>
        </p:nvPicPr>
        <p:blipFill>
          <a:blip r:embed="rId3">
            <a:extLst>
              <a:ext uri="{28A0092B-C50C-407E-A947-70E740481C1C}">
                <a14:useLocalDpi xmlns:a14="http://schemas.microsoft.com/office/drawing/2010/main" val="0"/>
              </a:ext>
            </a:extLst>
          </a:blip>
          <a:srcRect l="54343" t="43572" r="4778" b="18736"/>
          <a:stretch>
            <a:fillRect/>
          </a:stretch>
        </p:blipFill>
        <p:spPr>
          <a:xfrm>
            <a:off x="1980258" y="615850"/>
            <a:ext cx="790408" cy="728789"/>
          </a:xfrm>
          <a:prstGeom prst="rect">
            <a:avLst/>
          </a:prstGeom>
        </p:spPr>
      </p:pic>
      <p:pic>
        <p:nvPicPr>
          <p:cNvPr id="12" name="Picture 11">
            <a:hlinkClick r:id="rId5"/>
            <a:extLst>
              <a:ext uri="{FF2B5EF4-FFF2-40B4-BE49-F238E27FC236}">
                <a16:creationId xmlns:a16="http://schemas.microsoft.com/office/drawing/2014/main" id="{D76DF2C0-6C1F-47FC-37C1-B0B3D3F9DBD9}"/>
              </a:ext>
            </a:extLst>
          </p:cNvPr>
          <p:cNvPicPr>
            <a:picLocks noChangeAspect="1"/>
          </p:cNvPicPr>
          <p:nvPr/>
        </p:nvPicPr>
        <p:blipFill>
          <a:blip r:embed="rId3">
            <a:extLst>
              <a:ext uri="{28A0092B-C50C-407E-A947-70E740481C1C}">
                <a14:useLocalDpi xmlns:a14="http://schemas.microsoft.com/office/drawing/2010/main" val="0"/>
              </a:ext>
            </a:extLst>
          </a:blip>
          <a:srcRect l="46818" r="12303" b="62308"/>
          <a:stretch>
            <a:fillRect/>
          </a:stretch>
        </p:blipFill>
        <p:spPr>
          <a:xfrm>
            <a:off x="3488159" y="615850"/>
            <a:ext cx="790408" cy="728789"/>
          </a:xfrm>
          <a:prstGeom prst="rect">
            <a:avLst/>
          </a:prstGeom>
        </p:spPr>
      </p:pic>
      <p:pic>
        <p:nvPicPr>
          <p:cNvPr id="14" name="Picture 13">
            <a:hlinkClick r:id="rId6"/>
            <a:extLst>
              <a:ext uri="{FF2B5EF4-FFF2-40B4-BE49-F238E27FC236}">
                <a16:creationId xmlns:a16="http://schemas.microsoft.com/office/drawing/2014/main" id="{A18E40DF-25BF-C686-7430-C230B4EC0D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7316" y="624725"/>
            <a:ext cx="704193" cy="711046"/>
          </a:xfrm>
          <a:prstGeom prst="ellipse">
            <a:avLst/>
          </a:prstGeom>
        </p:spPr>
      </p:pic>
      <p:cxnSp>
        <p:nvCxnSpPr>
          <p:cNvPr id="21" name="Straight Connector 20">
            <a:extLst>
              <a:ext uri="{FF2B5EF4-FFF2-40B4-BE49-F238E27FC236}">
                <a16:creationId xmlns:a16="http://schemas.microsoft.com/office/drawing/2014/main" id="{3DC93DF3-F5FB-AF21-1612-1244EEEC15EA}"/>
              </a:ext>
            </a:extLst>
          </p:cNvPr>
          <p:cNvCxnSpPr>
            <a:cxnSpLocks/>
          </p:cNvCxnSpPr>
          <p:nvPr/>
        </p:nvCxnSpPr>
        <p:spPr>
          <a:xfrm>
            <a:off x="0" y="4292774"/>
            <a:ext cx="6858000" cy="186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D89BB9-EC4E-00C1-9969-D3E39237D474}"/>
              </a:ext>
            </a:extLst>
          </p:cNvPr>
          <p:cNvCxnSpPr>
            <a:cxnSpLocks/>
          </p:cNvCxnSpPr>
          <p:nvPr/>
        </p:nvCxnSpPr>
        <p:spPr>
          <a:xfrm>
            <a:off x="3402747" y="4315826"/>
            <a:ext cx="0" cy="4693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92418EF-F441-948A-14F9-C7589CAEF0C3}"/>
              </a:ext>
            </a:extLst>
          </p:cNvPr>
          <p:cNvSpPr txBox="1"/>
          <p:nvPr/>
        </p:nvSpPr>
        <p:spPr>
          <a:xfrm>
            <a:off x="3402748" y="4195336"/>
            <a:ext cx="3455253" cy="469359"/>
          </a:xfrm>
          <a:prstGeom prst="rect">
            <a:avLst/>
          </a:prstGeom>
          <a:noFill/>
        </p:spPr>
        <p:txBody>
          <a:bodyPr wrap="square" rtlCol="0">
            <a:spAutoFit/>
          </a:bodyPr>
          <a:lstStyle/>
          <a:p>
            <a:pPr algn="ctr"/>
            <a:endParaRPr lang="en-US" sz="754" dirty="0">
              <a:latin typeface="KG Red Hands" panose="02000505000000020004" pitchFamily="2" charset="0"/>
            </a:endParaRPr>
          </a:p>
          <a:p>
            <a:pPr algn="ctr"/>
            <a:r>
              <a:rPr lang="en-US" sz="1696" dirty="0">
                <a:latin typeface="KG Red Hands" panose="02000505000000020004" pitchFamily="2" charset="0"/>
              </a:rPr>
              <a:t>You may:</a:t>
            </a:r>
          </a:p>
        </p:txBody>
      </p:sp>
      <p:sp>
        <p:nvSpPr>
          <p:cNvPr id="29" name="TextBox 28">
            <a:extLst>
              <a:ext uri="{FF2B5EF4-FFF2-40B4-BE49-F238E27FC236}">
                <a16:creationId xmlns:a16="http://schemas.microsoft.com/office/drawing/2014/main" id="{5548D008-39BA-D166-FCFE-0C66EC4162F7}"/>
              </a:ext>
            </a:extLst>
          </p:cNvPr>
          <p:cNvSpPr txBox="1"/>
          <p:nvPr/>
        </p:nvSpPr>
        <p:spPr>
          <a:xfrm>
            <a:off x="3402747" y="4579883"/>
            <a:ext cx="3455253" cy="1802801"/>
          </a:xfrm>
          <a:prstGeom prst="rect">
            <a:avLst/>
          </a:prstGeom>
          <a:noFill/>
        </p:spPr>
        <p:txBody>
          <a:bodyPr wrap="square" rtlCol="0">
            <a:spAutoFit/>
          </a:bodyPr>
          <a:lstStyle/>
          <a:p>
            <a:pPr marL="269217" indent="-269217">
              <a:buFont typeface="Arial" panose="020B0604020202020204" pitchFamily="34" charset="0"/>
              <a:buChar char="•"/>
            </a:pPr>
            <a:r>
              <a:rPr lang="en-US" sz="1235" dirty="0">
                <a:latin typeface="KG What the Teacher Wants" panose="02000000000000000000" pitchFamily="2" charset="0"/>
              </a:rPr>
              <a:t>Use this item for your own personal or classroom use. This includes printing copies for use in your classroom by your students.</a:t>
            </a:r>
          </a:p>
          <a:p>
            <a:pPr marL="269217" indent="-269217">
              <a:buFont typeface="Arial" panose="020B0604020202020204" pitchFamily="34" charset="0"/>
              <a:buChar char="•"/>
            </a:pPr>
            <a:r>
              <a:rPr lang="en-US" sz="1235" dirty="0">
                <a:latin typeface="KG What the Teacher Wants" panose="02000000000000000000" pitchFamily="2" charset="0"/>
              </a:rPr>
              <a:t>Purchase additional licenses for others at a discount.</a:t>
            </a:r>
          </a:p>
          <a:p>
            <a:pPr marL="269217" indent="-269217">
              <a:buFont typeface="Arial" panose="020B0604020202020204" pitchFamily="34" charset="0"/>
              <a:buChar char="•"/>
            </a:pPr>
            <a:r>
              <a:rPr lang="en-US" sz="1235" dirty="0">
                <a:latin typeface="KG What the Teacher Wants" panose="02000000000000000000" pitchFamily="2" charset="0"/>
              </a:rPr>
              <a:t>Blog or post on social media about the use of the product sharing the COVER PAGE ONLY and you must provide a link for purchase to my store.</a:t>
            </a:r>
          </a:p>
        </p:txBody>
      </p:sp>
      <p:sp>
        <p:nvSpPr>
          <p:cNvPr id="30" name="TextBox 29">
            <a:extLst>
              <a:ext uri="{FF2B5EF4-FFF2-40B4-BE49-F238E27FC236}">
                <a16:creationId xmlns:a16="http://schemas.microsoft.com/office/drawing/2014/main" id="{B9A3D6C5-A9C4-B74D-168A-DAE041D024C7}"/>
              </a:ext>
            </a:extLst>
          </p:cNvPr>
          <p:cNvSpPr txBox="1"/>
          <p:nvPr/>
        </p:nvSpPr>
        <p:spPr>
          <a:xfrm>
            <a:off x="3402747" y="6288761"/>
            <a:ext cx="3463556" cy="353302"/>
          </a:xfrm>
          <a:prstGeom prst="rect">
            <a:avLst/>
          </a:prstGeom>
          <a:noFill/>
        </p:spPr>
        <p:txBody>
          <a:bodyPr wrap="square" rtlCol="0">
            <a:spAutoFit/>
          </a:bodyPr>
          <a:lstStyle/>
          <a:p>
            <a:pPr algn="ctr"/>
            <a:r>
              <a:rPr lang="en-US" sz="1696" dirty="0">
                <a:latin typeface="KG Red Hands" panose="02000505000000020004" pitchFamily="2" charset="0"/>
              </a:rPr>
              <a:t>You may not:</a:t>
            </a:r>
          </a:p>
        </p:txBody>
      </p:sp>
      <p:sp>
        <p:nvSpPr>
          <p:cNvPr id="31" name="TextBox 30">
            <a:extLst>
              <a:ext uri="{FF2B5EF4-FFF2-40B4-BE49-F238E27FC236}">
                <a16:creationId xmlns:a16="http://schemas.microsoft.com/office/drawing/2014/main" id="{1E092B7F-8713-E957-F002-D3245527710E}"/>
              </a:ext>
            </a:extLst>
          </p:cNvPr>
          <p:cNvSpPr txBox="1"/>
          <p:nvPr/>
        </p:nvSpPr>
        <p:spPr>
          <a:xfrm>
            <a:off x="3444359" y="6613748"/>
            <a:ext cx="3391107" cy="2182905"/>
          </a:xfrm>
          <a:prstGeom prst="rect">
            <a:avLst/>
          </a:prstGeom>
          <a:noFill/>
        </p:spPr>
        <p:txBody>
          <a:bodyPr wrap="square" rtlCol="0">
            <a:spAutoFit/>
          </a:bodyPr>
          <a:lstStyle/>
          <a:p>
            <a:pPr marL="269217" indent="-269217">
              <a:buFont typeface="Arial" panose="020B0604020202020204" pitchFamily="34" charset="0"/>
              <a:buChar char="•"/>
            </a:pPr>
            <a:r>
              <a:rPr lang="en-US" sz="1235" dirty="0">
                <a:latin typeface="KG What the Teacher Wants" panose="02000000000000000000" pitchFamily="2" charset="0"/>
              </a:rPr>
              <a:t>Copy or give this item to others.</a:t>
            </a:r>
          </a:p>
          <a:p>
            <a:pPr marL="269217" indent="-269217">
              <a:buFont typeface="Arial" panose="020B0604020202020204" pitchFamily="34" charset="0"/>
              <a:buChar char="•"/>
            </a:pPr>
            <a:r>
              <a:rPr lang="en-US" sz="1235" dirty="0">
                <a:latin typeface="KG What the Teacher Wants" panose="02000000000000000000" pitchFamily="2" charset="0"/>
              </a:rPr>
              <a:t>Every page is copyrighted. You may not remove the copyright.</a:t>
            </a:r>
          </a:p>
          <a:p>
            <a:pPr marL="269217" indent="-269217">
              <a:buFont typeface="Arial" panose="020B0604020202020204" pitchFamily="34" charset="0"/>
              <a:buChar char="•"/>
            </a:pPr>
            <a:r>
              <a:rPr lang="en-US" sz="1235" dirty="0">
                <a:latin typeface="KG What the Teacher Wants" panose="02000000000000000000" pitchFamily="2" charset="0"/>
              </a:rPr>
              <a:t>Post this document or any part of it online, including classroom or district websites. Uploading this to the internet is strictly prohibited.</a:t>
            </a:r>
          </a:p>
          <a:p>
            <a:pPr marL="269217" indent="-269217">
              <a:buFont typeface="Arial" panose="020B0604020202020204" pitchFamily="34" charset="0"/>
              <a:buChar char="•"/>
            </a:pPr>
            <a:r>
              <a:rPr lang="en-US" sz="1235" dirty="0">
                <a:latin typeface="KG What the Teacher Wants" panose="02000000000000000000" pitchFamily="2" charset="0"/>
              </a:rPr>
              <a:t>Use this resource for commercial purposes or financial gain.</a:t>
            </a:r>
          </a:p>
          <a:p>
            <a:pPr marL="269217" indent="-269217">
              <a:buFont typeface="Arial" panose="020B0604020202020204" pitchFamily="34" charset="0"/>
              <a:buChar char="•"/>
            </a:pPr>
            <a:r>
              <a:rPr lang="en-US" sz="1235" dirty="0">
                <a:latin typeface="KG What the Teacher Wants" panose="02000000000000000000" pitchFamily="2" charset="0"/>
              </a:rPr>
              <a:t>Offer this resource or any part of it to others for free or for sale.</a:t>
            </a:r>
          </a:p>
        </p:txBody>
      </p:sp>
      <p:pic>
        <p:nvPicPr>
          <p:cNvPr id="2" name="Picture 1">
            <a:extLst>
              <a:ext uri="{FF2B5EF4-FFF2-40B4-BE49-F238E27FC236}">
                <a16:creationId xmlns:a16="http://schemas.microsoft.com/office/drawing/2014/main" id="{4AAC88B5-306F-63A7-26B5-9B8629A1DEBB}"/>
              </a:ext>
            </a:extLst>
          </p:cNvPr>
          <p:cNvPicPr>
            <a:picLocks noChangeAspect="1"/>
          </p:cNvPicPr>
          <p:nvPr/>
        </p:nvPicPr>
        <p:blipFill>
          <a:blip r:embed="rId8">
            <a:extLst>
              <a:ext uri="{28A0092B-C50C-407E-A947-70E740481C1C}">
                <a14:useLocalDpi xmlns:a14="http://schemas.microsoft.com/office/drawing/2010/main" val="0"/>
              </a:ext>
            </a:extLst>
          </a:blip>
          <a:srcRect b="1238"/>
          <a:stretch>
            <a:fillRect/>
          </a:stretch>
        </p:blipFill>
        <p:spPr>
          <a:xfrm>
            <a:off x="4804737" y="143922"/>
            <a:ext cx="2044176" cy="2018866"/>
          </a:xfrm>
          <a:prstGeom prst="ellipse">
            <a:avLst/>
          </a:prstGeom>
        </p:spPr>
      </p:pic>
      <p:sp>
        <p:nvSpPr>
          <p:cNvPr id="9" name="TextBox 8">
            <a:extLst>
              <a:ext uri="{FF2B5EF4-FFF2-40B4-BE49-F238E27FC236}">
                <a16:creationId xmlns:a16="http://schemas.microsoft.com/office/drawing/2014/main" id="{821C7FA9-537A-E8D6-6C3B-C36B895B4672}"/>
              </a:ext>
            </a:extLst>
          </p:cNvPr>
          <p:cNvSpPr txBox="1"/>
          <p:nvPr/>
        </p:nvSpPr>
        <p:spPr>
          <a:xfrm>
            <a:off x="335071" y="7537870"/>
            <a:ext cx="3026067" cy="1396023"/>
          </a:xfrm>
          <a:prstGeom prst="rect">
            <a:avLst/>
          </a:prstGeom>
          <a:noFill/>
        </p:spPr>
        <p:txBody>
          <a:bodyPr wrap="square">
            <a:spAutoFit/>
          </a:bodyPr>
          <a:lstStyle/>
          <a:p>
            <a:r>
              <a:rPr lang="en-US" sz="2118" dirty="0">
                <a:latin typeface="KG What the Teacher Wants" panose="02000000000000000000" pitchFamily="2" charset="0"/>
                <a:hlinkClick r:id="rId6"/>
              </a:rPr>
              <a:t>Follow my store </a:t>
            </a:r>
            <a:r>
              <a:rPr lang="en-US" sz="2118" dirty="0">
                <a:latin typeface="KG What the Teacher Wants" panose="02000000000000000000" pitchFamily="2" charset="0"/>
              </a:rPr>
              <a:t>to be the first to know about new resources, freebies, and upcoming sales.</a:t>
            </a:r>
          </a:p>
        </p:txBody>
      </p:sp>
      <p:pic>
        <p:nvPicPr>
          <p:cNvPr id="15" name="Picture 14">
            <a:extLst>
              <a:ext uri="{FF2B5EF4-FFF2-40B4-BE49-F238E27FC236}">
                <a16:creationId xmlns:a16="http://schemas.microsoft.com/office/drawing/2014/main" id="{716B086F-AE54-B4EC-6B5C-CCD5BDDD2B3B}"/>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57" y="7563483"/>
            <a:ext cx="438688" cy="383852"/>
          </a:xfrm>
          <a:prstGeom prst="rect">
            <a:avLst/>
          </a:prstGeom>
        </p:spPr>
      </p:pic>
      <p:pic>
        <p:nvPicPr>
          <p:cNvPr id="4" name="Picture 3">
            <a:hlinkClick r:id="rId10"/>
            <a:extLst>
              <a:ext uri="{FF2B5EF4-FFF2-40B4-BE49-F238E27FC236}">
                <a16:creationId xmlns:a16="http://schemas.microsoft.com/office/drawing/2014/main" id="{11A4FCCA-E168-E076-23AD-42BEBCCCE8E5}"/>
              </a:ext>
            </a:extLst>
          </p:cNvPr>
          <p:cNvPicPr>
            <a:picLocks noChangeAspect="1"/>
          </p:cNvPicPr>
          <p:nvPr/>
        </p:nvPicPr>
        <p:blipFill>
          <a:blip r:embed="rId11"/>
          <a:stretch>
            <a:fillRect/>
          </a:stretch>
        </p:blipFill>
        <p:spPr>
          <a:xfrm>
            <a:off x="472431" y="4941156"/>
            <a:ext cx="1130397" cy="1132361"/>
          </a:xfrm>
          <a:prstGeom prst="rect">
            <a:avLst/>
          </a:prstGeom>
        </p:spPr>
      </p:pic>
      <p:pic>
        <p:nvPicPr>
          <p:cNvPr id="13" name="Picture 12">
            <a:hlinkClick r:id="rId12"/>
            <a:extLst>
              <a:ext uri="{FF2B5EF4-FFF2-40B4-BE49-F238E27FC236}">
                <a16:creationId xmlns:a16="http://schemas.microsoft.com/office/drawing/2014/main" id="{5F454CA6-364F-6363-F8F8-18228048F64D}"/>
              </a:ext>
            </a:extLst>
          </p:cNvPr>
          <p:cNvPicPr>
            <a:picLocks noChangeAspect="1"/>
          </p:cNvPicPr>
          <p:nvPr/>
        </p:nvPicPr>
        <p:blipFill>
          <a:blip r:embed="rId13"/>
          <a:stretch>
            <a:fillRect/>
          </a:stretch>
        </p:blipFill>
        <p:spPr>
          <a:xfrm>
            <a:off x="2011603" y="5052188"/>
            <a:ext cx="960197" cy="955767"/>
          </a:xfrm>
          <a:prstGeom prst="rect">
            <a:avLst/>
          </a:prstGeom>
        </p:spPr>
      </p:pic>
      <p:sp>
        <p:nvSpPr>
          <p:cNvPr id="17" name="TextBox 16">
            <a:extLst>
              <a:ext uri="{FF2B5EF4-FFF2-40B4-BE49-F238E27FC236}">
                <a16:creationId xmlns:a16="http://schemas.microsoft.com/office/drawing/2014/main" id="{43CA2A71-EE9F-63DA-1A82-9D1DE4D27173}"/>
              </a:ext>
            </a:extLst>
          </p:cNvPr>
          <p:cNvSpPr txBox="1"/>
          <p:nvPr/>
        </p:nvSpPr>
        <p:spPr>
          <a:xfrm>
            <a:off x="99442" y="6178544"/>
            <a:ext cx="3435350" cy="369332"/>
          </a:xfrm>
          <a:prstGeom prst="rect">
            <a:avLst/>
          </a:prstGeom>
          <a:noFill/>
        </p:spPr>
        <p:txBody>
          <a:bodyPr wrap="square">
            <a:spAutoFit/>
          </a:bodyPr>
          <a:lstStyle/>
          <a:p>
            <a:pPr algn="ctr"/>
            <a:r>
              <a:rPr lang="en-US" sz="1800" dirty="0">
                <a:latin typeface="KG Behind These Hazel Eyes" pitchFamily="2" charset="0"/>
                <a:hlinkClick r:id="rId14"/>
              </a:rPr>
              <a:t>Paula Kim Studio </a:t>
            </a:r>
            <a:endParaRPr lang="en-US" sz="1800" dirty="0">
              <a:latin typeface="KG Behind These Hazel Eyes" pitchFamily="2" charset="0"/>
            </a:endParaRPr>
          </a:p>
        </p:txBody>
      </p:sp>
    </p:spTree>
    <p:extLst>
      <p:ext uri="{BB962C8B-B14F-4D97-AF65-F5344CB8AC3E}">
        <p14:creationId xmlns:p14="http://schemas.microsoft.com/office/powerpoint/2010/main" val="3848495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22AE11-FD52-C863-4F37-290F15D06332}"/>
              </a:ext>
            </a:extLst>
          </p:cNvPr>
          <p:cNvSpPr/>
          <p:nvPr/>
        </p:nvSpPr>
        <p:spPr>
          <a:xfrm>
            <a:off x="2590800" y="76200"/>
            <a:ext cx="408516" cy="3048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88EC708-B9AF-F484-5789-D2CAA81534A0}"/>
              </a:ext>
            </a:extLst>
          </p:cNvPr>
          <p:cNvSpPr txBox="1"/>
          <p:nvPr/>
        </p:nvSpPr>
        <p:spPr>
          <a:xfrm>
            <a:off x="2514600" y="54429"/>
            <a:ext cx="672042" cy="400110"/>
          </a:xfrm>
          <a:prstGeom prst="rect">
            <a:avLst/>
          </a:prstGeom>
          <a:noFill/>
        </p:spPr>
        <p:txBody>
          <a:bodyPr wrap="square" rtlCol="0">
            <a:spAutoFit/>
          </a:bodyPr>
          <a:lstStyle/>
          <a:p>
            <a:r>
              <a:rPr lang="en-US" sz="2000" b="1" dirty="0">
                <a:latin typeface="KG What the Teacher Wants" panose="02000000000000000000" pitchFamily="2" charset="0"/>
              </a:rPr>
              <a:t>8-10</a:t>
            </a:r>
          </a:p>
        </p:txBody>
      </p:sp>
      <p:sp>
        <p:nvSpPr>
          <p:cNvPr id="6" name="Rectangle 5">
            <a:extLst>
              <a:ext uri="{FF2B5EF4-FFF2-40B4-BE49-F238E27FC236}">
                <a16:creationId xmlns:a16="http://schemas.microsoft.com/office/drawing/2014/main" id="{EAFFDA70-2D6E-6C8D-D63D-0C5EB6AE61CE}"/>
              </a:ext>
            </a:extLst>
          </p:cNvPr>
          <p:cNvSpPr/>
          <p:nvPr/>
        </p:nvSpPr>
        <p:spPr>
          <a:xfrm>
            <a:off x="4474028" y="990600"/>
            <a:ext cx="914400" cy="2286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4D142CF-8395-7065-1632-97BA86234A73}"/>
              </a:ext>
            </a:extLst>
          </p:cNvPr>
          <p:cNvSpPr txBox="1"/>
          <p:nvPr/>
        </p:nvSpPr>
        <p:spPr>
          <a:xfrm>
            <a:off x="4384368" y="920234"/>
            <a:ext cx="1406831" cy="369332"/>
          </a:xfrm>
          <a:prstGeom prst="rect">
            <a:avLst/>
          </a:prstGeom>
          <a:noFill/>
        </p:spPr>
        <p:txBody>
          <a:bodyPr wrap="square" rtlCol="0">
            <a:spAutoFit/>
          </a:bodyPr>
          <a:lstStyle/>
          <a:p>
            <a:r>
              <a:rPr lang="en-US" b="1" dirty="0">
                <a:latin typeface="KG What the Teacher Wants" panose="02000000000000000000" pitchFamily="2" charset="0"/>
              </a:rPr>
              <a:t>8, 9, or 10</a:t>
            </a:r>
          </a:p>
        </p:txBody>
      </p:sp>
      <p:sp>
        <p:nvSpPr>
          <p:cNvPr id="9" name="Rectangle 8">
            <a:extLst>
              <a:ext uri="{FF2B5EF4-FFF2-40B4-BE49-F238E27FC236}">
                <a16:creationId xmlns:a16="http://schemas.microsoft.com/office/drawing/2014/main" id="{7C46A4F9-A4C6-C756-0AE9-255383738BC7}"/>
              </a:ext>
            </a:extLst>
          </p:cNvPr>
          <p:cNvSpPr/>
          <p:nvPr/>
        </p:nvSpPr>
        <p:spPr>
          <a:xfrm>
            <a:off x="1447800" y="3200400"/>
            <a:ext cx="152400" cy="2286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A1AA76-1826-EA69-754E-0DCB68349AC5}"/>
              </a:ext>
            </a:extLst>
          </p:cNvPr>
          <p:cNvSpPr/>
          <p:nvPr/>
        </p:nvSpPr>
        <p:spPr>
          <a:xfrm>
            <a:off x="5087782" y="3178629"/>
            <a:ext cx="322417" cy="2286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B5FCEB8-5758-4915-F9D7-1ECEAE2735B1}"/>
              </a:ext>
            </a:extLst>
          </p:cNvPr>
          <p:cNvSpPr txBox="1"/>
          <p:nvPr/>
        </p:nvSpPr>
        <p:spPr>
          <a:xfrm>
            <a:off x="1370315" y="3130034"/>
            <a:ext cx="340032" cy="369332"/>
          </a:xfrm>
          <a:prstGeom prst="rect">
            <a:avLst/>
          </a:prstGeom>
          <a:noFill/>
        </p:spPr>
        <p:txBody>
          <a:bodyPr wrap="square" rtlCol="0">
            <a:spAutoFit/>
          </a:bodyPr>
          <a:lstStyle/>
          <a:p>
            <a:r>
              <a:rPr lang="en-US" b="1" dirty="0">
                <a:latin typeface="KG What the Teacher Wants" panose="02000000000000000000" pitchFamily="2" charset="0"/>
              </a:rPr>
              <a:t>8</a:t>
            </a:r>
          </a:p>
        </p:txBody>
      </p:sp>
      <p:sp>
        <p:nvSpPr>
          <p:cNvPr id="15" name="TextBox 14">
            <a:extLst>
              <a:ext uri="{FF2B5EF4-FFF2-40B4-BE49-F238E27FC236}">
                <a16:creationId xmlns:a16="http://schemas.microsoft.com/office/drawing/2014/main" id="{25A63FCC-5F0C-FBAD-5971-7691156530EA}"/>
              </a:ext>
            </a:extLst>
          </p:cNvPr>
          <p:cNvSpPr txBox="1"/>
          <p:nvPr/>
        </p:nvSpPr>
        <p:spPr>
          <a:xfrm>
            <a:off x="4961306" y="3119148"/>
            <a:ext cx="813564" cy="369332"/>
          </a:xfrm>
          <a:prstGeom prst="rect">
            <a:avLst/>
          </a:prstGeom>
          <a:noFill/>
        </p:spPr>
        <p:txBody>
          <a:bodyPr wrap="square" rtlCol="0">
            <a:spAutoFit/>
          </a:bodyPr>
          <a:lstStyle/>
          <a:p>
            <a:r>
              <a:rPr lang="en-US" b="1" dirty="0">
                <a:latin typeface="KG What the Teacher Wants" panose="02000000000000000000" pitchFamily="2" charset="0"/>
              </a:rPr>
              <a:t>9-10</a:t>
            </a:r>
          </a:p>
        </p:txBody>
      </p:sp>
    </p:spTree>
    <p:extLst>
      <p:ext uri="{BB962C8B-B14F-4D97-AF65-F5344CB8AC3E}">
        <p14:creationId xmlns:p14="http://schemas.microsoft.com/office/powerpoint/2010/main" val="240607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85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160BC7-F494-6A3F-3486-5ECB2259F756}"/>
              </a:ext>
            </a:extLst>
          </p:cNvPr>
          <p:cNvSpPr txBox="1"/>
          <p:nvPr/>
        </p:nvSpPr>
        <p:spPr>
          <a:xfrm>
            <a:off x="0" y="0"/>
            <a:ext cx="6858000" cy="3724096"/>
          </a:xfrm>
          <a:prstGeom prst="rect">
            <a:avLst/>
          </a:prstGeom>
          <a:noFill/>
        </p:spPr>
        <p:txBody>
          <a:bodyPr wrap="square">
            <a:spAutoFit/>
          </a:bodyPr>
          <a:lstStyle/>
          <a:p>
            <a:pPr>
              <a:buNone/>
            </a:pPr>
            <a:r>
              <a:rPr lang="en-US" sz="2200" b="1" dirty="0">
                <a:latin typeface="KG Red Hands" panose="02000505000000020004" pitchFamily="2" charset="0"/>
              </a:rPr>
              <a:t>Looking for More End-of-the-Year Ideas?</a:t>
            </a:r>
          </a:p>
          <a:p>
            <a:pPr>
              <a:buNone/>
            </a:pPr>
            <a:endParaRPr lang="en-US" b="1" dirty="0">
              <a:latin typeface="KG What the Teacher Wants" panose="02000000000000000000" pitchFamily="2" charset="0"/>
            </a:endParaRPr>
          </a:p>
          <a:p>
            <a:pPr>
              <a:buNone/>
            </a:pPr>
            <a:r>
              <a:rPr lang="en-US" sz="2000" dirty="0">
                <a:latin typeface="KG What the Teacher Wants" panose="02000000000000000000" pitchFamily="2" charset="0"/>
              </a:rPr>
              <a:t>I hope these poems help make the last few days of school extra special for your students!</a:t>
            </a:r>
          </a:p>
          <a:p>
            <a:pPr>
              <a:buNone/>
            </a:pPr>
            <a:endParaRPr lang="en-US" sz="2000" dirty="0">
              <a:latin typeface="KG What the Teacher Wants" panose="02000000000000000000" pitchFamily="2" charset="0"/>
            </a:endParaRPr>
          </a:p>
          <a:p>
            <a:pPr>
              <a:buNone/>
            </a:pPr>
            <a:r>
              <a:rPr lang="en-US" sz="2000" dirty="0">
                <a:latin typeface="KG What the Teacher Wants" panose="02000000000000000000" pitchFamily="2" charset="0"/>
              </a:rPr>
              <a:t>If you're looking for more simple, low-prep end-of-the-year activities, I've shared many of my classroom favorites on the blog. You'll find crafts, bulletin board ideas, student gifts, graduation ideas, and more to help you finish the year with less stress and more fun.</a:t>
            </a:r>
          </a:p>
          <a:p>
            <a:pPr>
              <a:buNone/>
            </a:pPr>
            <a:endParaRPr lang="en-US" dirty="0">
              <a:latin typeface="KG What the Teacher Wants" panose="02000000000000000000" pitchFamily="2" charset="0"/>
            </a:endParaRPr>
          </a:p>
          <a:p>
            <a:pPr>
              <a:buNone/>
            </a:pPr>
            <a:endParaRPr lang="en-US" dirty="0">
              <a:latin typeface="KG What the Teacher Wants" panose="02000000000000000000" pitchFamily="2" charset="0"/>
            </a:endParaRPr>
          </a:p>
        </p:txBody>
      </p:sp>
      <p:sp>
        <p:nvSpPr>
          <p:cNvPr id="5" name="TextBox 4">
            <a:extLst>
              <a:ext uri="{FF2B5EF4-FFF2-40B4-BE49-F238E27FC236}">
                <a16:creationId xmlns:a16="http://schemas.microsoft.com/office/drawing/2014/main" id="{9613B035-9103-7689-8F51-02A639C73626}"/>
              </a:ext>
            </a:extLst>
          </p:cNvPr>
          <p:cNvSpPr txBox="1"/>
          <p:nvPr/>
        </p:nvSpPr>
        <p:spPr>
          <a:xfrm>
            <a:off x="38100" y="3581400"/>
            <a:ext cx="6819900" cy="2569934"/>
          </a:xfrm>
          <a:prstGeom prst="rect">
            <a:avLst/>
          </a:prstGeom>
          <a:noFill/>
        </p:spPr>
        <p:txBody>
          <a:bodyPr wrap="square">
            <a:spAutoFit/>
          </a:bodyPr>
          <a:lstStyle/>
          <a:p>
            <a:pPr>
              <a:buNone/>
            </a:pPr>
            <a:r>
              <a:rPr lang="en-US" sz="2300" dirty="0"/>
              <a:t>🎓 </a:t>
            </a:r>
            <a:r>
              <a:rPr lang="en-US" sz="2300" b="1" dirty="0">
                <a:hlinkClick r:id="rId2"/>
              </a:rPr>
              <a:t>End-of-the-Year Student Gift Ideas</a:t>
            </a:r>
            <a:endParaRPr lang="en-US" sz="2300" b="1" dirty="0"/>
          </a:p>
          <a:p>
            <a:pPr>
              <a:buNone/>
            </a:pPr>
            <a:endParaRPr lang="en-US" sz="2300" dirty="0"/>
          </a:p>
          <a:p>
            <a:pPr>
              <a:buNone/>
            </a:pPr>
            <a:r>
              <a:rPr lang="en-US" sz="2300" dirty="0"/>
              <a:t>🎓 </a:t>
            </a:r>
            <a:r>
              <a:rPr lang="en-US" sz="2300" b="1" dirty="0">
                <a:hlinkClick r:id="rId3"/>
              </a:rPr>
              <a:t>End of the Year Bulletin Board &amp; Craft Ideas</a:t>
            </a:r>
            <a:endParaRPr lang="en-US" sz="2300" b="1" dirty="0"/>
          </a:p>
          <a:p>
            <a:pPr>
              <a:buNone/>
            </a:pPr>
            <a:endParaRPr lang="en-US" sz="2300" dirty="0"/>
          </a:p>
          <a:p>
            <a:pPr>
              <a:buNone/>
            </a:pPr>
            <a:r>
              <a:rPr lang="en-US" sz="2300" dirty="0"/>
              <a:t>🎓 </a:t>
            </a:r>
            <a:r>
              <a:rPr lang="en-US" sz="2300" b="1" dirty="0">
                <a:hlinkClick r:id="rId4"/>
              </a:rPr>
              <a:t>How to Set Up a Fun End of the Year Escape Room</a:t>
            </a:r>
            <a:endParaRPr lang="en-US" sz="2300" b="1" dirty="0"/>
          </a:p>
          <a:p>
            <a:pPr>
              <a:buNone/>
            </a:pPr>
            <a:endParaRPr lang="en-US" sz="2300" dirty="0"/>
          </a:p>
          <a:p>
            <a:pPr>
              <a:buNone/>
            </a:pPr>
            <a:r>
              <a:rPr lang="en-US" sz="2300" dirty="0"/>
              <a:t>🎓 </a:t>
            </a:r>
            <a:r>
              <a:rPr lang="en-US" sz="2300" b="1" dirty="0">
                <a:hlinkClick r:id="rId5"/>
              </a:rPr>
              <a:t>End-of-the-Year &amp; Graduation Celebration Ideas</a:t>
            </a:r>
            <a:endParaRPr lang="en-US" sz="2300" dirty="0"/>
          </a:p>
        </p:txBody>
      </p:sp>
    </p:spTree>
    <p:extLst>
      <p:ext uri="{BB962C8B-B14F-4D97-AF65-F5344CB8AC3E}">
        <p14:creationId xmlns:p14="http://schemas.microsoft.com/office/powerpoint/2010/main" val="272025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B8F146-827B-40C6-AB79-953F8AFE6939}"/>
              </a:ext>
            </a:extLst>
          </p:cNvPr>
          <p:cNvSpPr txBox="1"/>
          <p:nvPr/>
        </p:nvSpPr>
        <p:spPr>
          <a:xfrm>
            <a:off x="386058" y="4798469"/>
            <a:ext cx="6085885" cy="3970318"/>
          </a:xfrm>
          <a:prstGeom prst="rect">
            <a:avLst/>
          </a:prstGeom>
          <a:noFill/>
        </p:spPr>
        <p:txBody>
          <a:bodyPr wrap="square" rtlCol="0">
            <a:spAutoFit/>
          </a:bodyPr>
          <a:lstStyle/>
          <a:p>
            <a:r>
              <a:rPr lang="en-US" dirty="0">
                <a:latin typeface="KG Miss Kindergarten" panose="02000000000000000000" pitchFamily="2" charset="0"/>
              </a:rPr>
              <a:t>You’re a very special person and I wanted you to know,</a:t>
            </a:r>
          </a:p>
          <a:p>
            <a:r>
              <a:rPr lang="en-US" dirty="0">
                <a:latin typeface="KG Miss Kindergarten" panose="02000000000000000000" pitchFamily="2" charset="0"/>
              </a:rPr>
              <a:t>How much I enjoyed being your teacher, how fast the year did go!</a:t>
            </a:r>
          </a:p>
          <a:p>
            <a:endParaRPr lang="en-US" dirty="0">
              <a:latin typeface="KG Miss Kindergarten" panose="02000000000000000000" pitchFamily="2" charset="0"/>
            </a:endParaRPr>
          </a:p>
          <a:p>
            <a:r>
              <a:rPr lang="en-US" dirty="0">
                <a:latin typeface="KG Miss Kindergarten" panose="02000000000000000000" pitchFamily="2" charset="0"/>
              </a:rPr>
              <a:t>Please come back to visit me as through the grades you grow,</a:t>
            </a:r>
          </a:p>
          <a:p>
            <a:r>
              <a:rPr lang="en-US" dirty="0">
                <a:latin typeface="KG Miss Kindergarten" panose="02000000000000000000" pitchFamily="2" charset="0"/>
              </a:rPr>
              <a:t>Try hard to learn all that you can, there is so much to know!</a:t>
            </a:r>
          </a:p>
          <a:p>
            <a:endParaRPr lang="en-US" dirty="0">
              <a:latin typeface="KG Miss Kindergarten" panose="02000000000000000000" pitchFamily="2" charset="0"/>
            </a:endParaRPr>
          </a:p>
          <a:p>
            <a:r>
              <a:rPr lang="en-US" dirty="0">
                <a:latin typeface="KG Miss Kindergarten" panose="02000000000000000000" pitchFamily="2" charset="0"/>
              </a:rPr>
              <a:t>The one thing I tried to teach you to last your whole life through,</a:t>
            </a:r>
          </a:p>
          <a:p>
            <a:r>
              <a:rPr lang="en-US" dirty="0">
                <a:latin typeface="KG Miss Kindergarten" panose="02000000000000000000" pitchFamily="2" charset="0"/>
              </a:rPr>
              <a:t>Is to know that you are </a:t>
            </a:r>
            <a:r>
              <a:rPr lang="en-US" b="1" dirty="0">
                <a:latin typeface="KG Miss Kindergarten" panose="02000000000000000000" pitchFamily="2" charset="0"/>
              </a:rPr>
              <a:t>SPECIAL</a:t>
            </a:r>
            <a:r>
              <a:rPr lang="en-US" dirty="0">
                <a:latin typeface="KG Miss Kindergarten" panose="02000000000000000000" pitchFamily="2" charset="0"/>
              </a:rPr>
              <a:t>, there’s no one else like you!</a:t>
            </a:r>
          </a:p>
        </p:txBody>
      </p:sp>
      <p:sp>
        <p:nvSpPr>
          <p:cNvPr id="3" name="TextBox 2">
            <a:extLst>
              <a:ext uri="{FF2B5EF4-FFF2-40B4-BE49-F238E27FC236}">
                <a16:creationId xmlns:a16="http://schemas.microsoft.com/office/drawing/2014/main" id="{15E1C7FD-8471-4677-90B9-E7E6ECD5F79C}"/>
              </a:ext>
            </a:extLst>
          </p:cNvPr>
          <p:cNvSpPr txBox="1"/>
          <p:nvPr/>
        </p:nvSpPr>
        <p:spPr>
          <a:xfrm>
            <a:off x="228719" y="4445000"/>
            <a:ext cx="2819281" cy="369332"/>
          </a:xfrm>
          <a:prstGeom prst="rect">
            <a:avLst/>
          </a:prstGeom>
          <a:noFill/>
        </p:spPr>
        <p:txBody>
          <a:bodyPr wrap="square" rtlCol="0">
            <a:spAutoFit/>
          </a:bodyPr>
          <a:lstStyle/>
          <a:p>
            <a:r>
              <a:rPr lang="en-US" dirty="0">
                <a:latin typeface="KG Miss Kindergarten" panose="02000000000000000000" pitchFamily="2" charset="0"/>
              </a:rPr>
              <a:t>Student Name,</a:t>
            </a:r>
          </a:p>
        </p:txBody>
      </p:sp>
      <p:sp>
        <p:nvSpPr>
          <p:cNvPr id="4" name="TextBox 3">
            <a:extLst>
              <a:ext uri="{FF2B5EF4-FFF2-40B4-BE49-F238E27FC236}">
                <a16:creationId xmlns:a16="http://schemas.microsoft.com/office/drawing/2014/main" id="{D5BC6D3F-7648-4664-BFDD-B341B0A335E4}"/>
              </a:ext>
            </a:extLst>
          </p:cNvPr>
          <p:cNvSpPr txBox="1"/>
          <p:nvPr/>
        </p:nvSpPr>
        <p:spPr>
          <a:xfrm>
            <a:off x="1414520" y="131219"/>
            <a:ext cx="4028961" cy="646331"/>
          </a:xfrm>
          <a:prstGeom prst="rect">
            <a:avLst/>
          </a:prstGeom>
          <a:noFill/>
        </p:spPr>
        <p:txBody>
          <a:bodyPr wrap="square" rtlCol="0">
            <a:spAutoFit/>
          </a:bodyPr>
          <a:lstStyle/>
          <a:p>
            <a:pPr algn="ctr"/>
            <a:r>
              <a:rPr lang="en-US" sz="3600" dirty="0">
                <a:solidFill>
                  <a:schemeClr val="bg2">
                    <a:lumMod val="10000"/>
                  </a:schemeClr>
                </a:solidFill>
                <a:latin typeface="KG Red Hands" panose="02000505000000020004" pitchFamily="2" charset="0"/>
              </a:rPr>
              <a:t>Kindergarten</a:t>
            </a:r>
          </a:p>
        </p:txBody>
      </p:sp>
      <p:sp>
        <p:nvSpPr>
          <p:cNvPr id="5" name="TextBox 4">
            <a:extLst>
              <a:ext uri="{FF2B5EF4-FFF2-40B4-BE49-F238E27FC236}">
                <a16:creationId xmlns:a16="http://schemas.microsoft.com/office/drawing/2014/main" id="{4EF9A954-7877-40CB-BDB0-A7FE83E1731E}"/>
              </a:ext>
            </a:extLst>
          </p:cNvPr>
          <p:cNvSpPr txBox="1"/>
          <p:nvPr/>
        </p:nvSpPr>
        <p:spPr>
          <a:xfrm>
            <a:off x="1728741" y="3534687"/>
            <a:ext cx="3400519" cy="646331"/>
          </a:xfrm>
          <a:prstGeom prst="rect">
            <a:avLst/>
          </a:prstGeom>
          <a:noFill/>
        </p:spPr>
        <p:txBody>
          <a:bodyPr wrap="square" rtlCol="0">
            <a:spAutoFit/>
          </a:bodyPr>
          <a:lstStyle/>
          <a:p>
            <a:pPr algn="ctr"/>
            <a:r>
              <a:rPr lang="en-US" sz="3600" spc="600" dirty="0">
                <a:solidFill>
                  <a:schemeClr val="bg2">
                    <a:lumMod val="10000"/>
                  </a:schemeClr>
                </a:solidFill>
                <a:latin typeface="KG Red Hands" panose="02000505000000020004" pitchFamily="2" charset="0"/>
              </a:rPr>
              <a:t>2026</a:t>
            </a:r>
          </a:p>
        </p:txBody>
      </p:sp>
    </p:spTree>
    <p:extLst>
      <p:ext uri="{BB962C8B-B14F-4D97-AF65-F5344CB8AC3E}">
        <p14:creationId xmlns:p14="http://schemas.microsoft.com/office/powerpoint/2010/main" val="2548638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9F44B3-9A95-4800-BDEA-F32C60C738DD}"/>
              </a:ext>
            </a:extLst>
          </p:cNvPr>
          <p:cNvSpPr txBox="1"/>
          <p:nvPr/>
        </p:nvSpPr>
        <p:spPr>
          <a:xfrm>
            <a:off x="571501" y="1078736"/>
            <a:ext cx="5714999" cy="6986528"/>
          </a:xfrm>
          <a:prstGeom prst="rect">
            <a:avLst/>
          </a:prstGeom>
          <a:noFill/>
        </p:spPr>
        <p:txBody>
          <a:bodyPr wrap="square" rtlCol="0">
            <a:spAutoFit/>
          </a:bodyPr>
          <a:lstStyle/>
          <a:p>
            <a:r>
              <a:rPr lang="en-US" sz="3200" dirty="0">
                <a:latin typeface="KG Primary Italics" panose="02000506000000020003" pitchFamily="2" charset="0"/>
              </a:rPr>
              <a:t>You’re a very special person and I wanted you to know,</a:t>
            </a:r>
          </a:p>
          <a:p>
            <a:r>
              <a:rPr lang="en-US" sz="3200" dirty="0">
                <a:latin typeface="KG Primary Italics" panose="02000506000000020003" pitchFamily="2" charset="0"/>
              </a:rPr>
              <a:t>How much I enjoyed being your teacher, how fast the year did go!</a:t>
            </a:r>
          </a:p>
          <a:p>
            <a:endParaRPr lang="en-US" sz="3200" dirty="0">
              <a:latin typeface="KG Primary Italics" panose="02000506000000020003" pitchFamily="2" charset="0"/>
            </a:endParaRPr>
          </a:p>
          <a:p>
            <a:r>
              <a:rPr lang="en-US" sz="3200" dirty="0">
                <a:latin typeface="KG Primary Italics" panose="02000506000000020003" pitchFamily="2" charset="0"/>
              </a:rPr>
              <a:t>Please come back to visit me as threw the grades you grow,</a:t>
            </a:r>
          </a:p>
          <a:p>
            <a:r>
              <a:rPr lang="en-US" sz="3200" dirty="0">
                <a:latin typeface="KG Primary Italics" panose="02000506000000020003" pitchFamily="2" charset="0"/>
              </a:rPr>
              <a:t>Try hard to learn all that you can, there is so much to know!</a:t>
            </a:r>
          </a:p>
          <a:p>
            <a:endParaRPr lang="en-US" sz="3200" dirty="0">
              <a:latin typeface="KG Primary Italics" panose="02000506000000020003" pitchFamily="2" charset="0"/>
            </a:endParaRPr>
          </a:p>
          <a:p>
            <a:r>
              <a:rPr lang="en-US" sz="3200" dirty="0">
                <a:latin typeface="KG Primary Italics" panose="02000506000000020003" pitchFamily="2" charset="0"/>
              </a:rPr>
              <a:t>The one thing I tried to teach you to last your whole life through,</a:t>
            </a:r>
          </a:p>
          <a:p>
            <a:r>
              <a:rPr lang="en-US" sz="3200" dirty="0">
                <a:latin typeface="KG Primary Italics" panose="02000506000000020003" pitchFamily="2" charset="0"/>
              </a:rPr>
              <a:t>Is to know that you are </a:t>
            </a:r>
            <a:r>
              <a:rPr lang="en-US" sz="3200" b="1" dirty="0">
                <a:latin typeface="KG Primary Italics" panose="02000506000000020003" pitchFamily="2" charset="0"/>
              </a:rPr>
              <a:t>SPECIAL</a:t>
            </a:r>
            <a:r>
              <a:rPr lang="en-US" sz="3200" dirty="0">
                <a:latin typeface="KG Primary Italics" panose="02000506000000020003" pitchFamily="2" charset="0"/>
              </a:rPr>
              <a:t>, there’s no one else like you!</a:t>
            </a:r>
          </a:p>
        </p:txBody>
      </p:sp>
      <p:sp>
        <p:nvSpPr>
          <p:cNvPr id="2" name="TextBox 1">
            <a:extLst>
              <a:ext uri="{FF2B5EF4-FFF2-40B4-BE49-F238E27FC236}">
                <a16:creationId xmlns:a16="http://schemas.microsoft.com/office/drawing/2014/main" id="{9BE0D30A-91A0-4FAB-86E1-7C00D2A94E32}"/>
              </a:ext>
            </a:extLst>
          </p:cNvPr>
          <p:cNvSpPr txBox="1"/>
          <p:nvPr/>
        </p:nvSpPr>
        <p:spPr>
          <a:xfrm>
            <a:off x="-65315" y="8941526"/>
            <a:ext cx="5410200" cy="276999"/>
          </a:xfrm>
          <a:prstGeom prst="rect">
            <a:avLst/>
          </a:prstGeom>
          <a:noFill/>
        </p:spPr>
        <p:txBody>
          <a:bodyPr wrap="square" rtlCol="0">
            <a:spAutoFit/>
          </a:bodyPr>
          <a:lstStyle/>
          <a:p>
            <a:r>
              <a:rPr lang="en-US" sz="1200" dirty="0">
                <a:latin typeface="KG What the Teacher Wants" panose="02000000000000000000" pitchFamily="2" charset="0"/>
              </a:rPr>
              <a:t>© 2016 Lessons for Little Ones by Tina </a:t>
            </a:r>
            <a:r>
              <a:rPr lang="en-US" sz="1200" dirty="0" err="1">
                <a:latin typeface="KG What the Teacher Wants" panose="02000000000000000000" pitchFamily="2" charset="0"/>
              </a:rPr>
              <a:t>O’Block</a:t>
            </a:r>
            <a:endParaRPr lang="en-US" sz="1200" dirty="0">
              <a:latin typeface="KG What the Teacher Wants" panose="02000000000000000000" pitchFamily="2" charset="0"/>
            </a:endParaRPr>
          </a:p>
        </p:txBody>
      </p:sp>
      <p:sp>
        <p:nvSpPr>
          <p:cNvPr id="5" name="TextBox 4">
            <a:extLst>
              <a:ext uri="{FF2B5EF4-FFF2-40B4-BE49-F238E27FC236}">
                <a16:creationId xmlns:a16="http://schemas.microsoft.com/office/drawing/2014/main" id="{0EC6EDEC-220C-071D-00D0-7646B1CBFF78}"/>
              </a:ext>
            </a:extLst>
          </p:cNvPr>
          <p:cNvSpPr txBox="1"/>
          <p:nvPr/>
        </p:nvSpPr>
        <p:spPr>
          <a:xfrm>
            <a:off x="571500" y="510894"/>
            <a:ext cx="4648200" cy="584775"/>
          </a:xfrm>
          <a:prstGeom prst="rect">
            <a:avLst/>
          </a:prstGeom>
          <a:noFill/>
        </p:spPr>
        <p:txBody>
          <a:bodyPr wrap="square" rtlCol="0">
            <a:spAutoFit/>
          </a:bodyPr>
          <a:lstStyle/>
          <a:p>
            <a:r>
              <a:rPr lang="en-US" sz="3200" dirty="0">
                <a:latin typeface="KG Primary Italics" panose="02000506000000020003" pitchFamily="2" charset="0"/>
              </a:rPr>
              <a:t>Student Name</a:t>
            </a:r>
          </a:p>
        </p:txBody>
      </p:sp>
      <p:sp>
        <p:nvSpPr>
          <p:cNvPr id="7" name="TextBox 6">
            <a:extLst>
              <a:ext uri="{FF2B5EF4-FFF2-40B4-BE49-F238E27FC236}">
                <a16:creationId xmlns:a16="http://schemas.microsoft.com/office/drawing/2014/main" id="{FD379D1A-DEAB-5587-1F9B-DC840384D234}"/>
              </a:ext>
            </a:extLst>
          </p:cNvPr>
          <p:cNvSpPr txBox="1"/>
          <p:nvPr/>
        </p:nvSpPr>
        <p:spPr>
          <a:xfrm>
            <a:off x="571500" y="8065264"/>
            <a:ext cx="4648200" cy="584775"/>
          </a:xfrm>
          <a:prstGeom prst="rect">
            <a:avLst/>
          </a:prstGeom>
          <a:noFill/>
        </p:spPr>
        <p:txBody>
          <a:bodyPr wrap="square" rtlCol="0">
            <a:spAutoFit/>
          </a:bodyPr>
          <a:lstStyle/>
          <a:p>
            <a:r>
              <a:rPr lang="en-US" sz="3200" dirty="0">
                <a:latin typeface="KG Primary Italics" panose="02000506000000020003" pitchFamily="2" charset="0"/>
              </a:rPr>
              <a:t>Teacher Name</a:t>
            </a:r>
          </a:p>
        </p:txBody>
      </p:sp>
    </p:spTree>
    <p:extLst>
      <p:ext uri="{BB962C8B-B14F-4D97-AF65-F5344CB8AC3E}">
        <p14:creationId xmlns:p14="http://schemas.microsoft.com/office/powerpoint/2010/main" val="375697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825158E-C866-0D8F-B43E-7A57C5D4D38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6EC5F4D-D5B8-15E5-98EE-E67E2CD6CFE1}"/>
              </a:ext>
            </a:extLst>
          </p:cNvPr>
          <p:cNvSpPr txBox="1"/>
          <p:nvPr/>
        </p:nvSpPr>
        <p:spPr>
          <a:xfrm>
            <a:off x="571501" y="1078736"/>
            <a:ext cx="5714999" cy="6986528"/>
          </a:xfrm>
          <a:prstGeom prst="rect">
            <a:avLst/>
          </a:prstGeom>
          <a:noFill/>
        </p:spPr>
        <p:txBody>
          <a:bodyPr wrap="square" rtlCol="0">
            <a:spAutoFit/>
          </a:bodyPr>
          <a:lstStyle/>
          <a:p>
            <a:r>
              <a:rPr lang="en-US" sz="3200" dirty="0">
                <a:latin typeface="KG Primary Italics" panose="02000506000000020003" pitchFamily="2" charset="0"/>
              </a:rPr>
              <a:t>You’re a very special person and I wanted you to know,</a:t>
            </a:r>
          </a:p>
          <a:p>
            <a:r>
              <a:rPr lang="en-US" sz="3200" dirty="0">
                <a:latin typeface="KG Primary Italics" panose="02000506000000020003" pitchFamily="2" charset="0"/>
              </a:rPr>
              <a:t>How much I enjoyed being your teacher, how fast the year did go!</a:t>
            </a:r>
          </a:p>
          <a:p>
            <a:endParaRPr lang="en-US" sz="3200" dirty="0">
              <a:latin typeface="KG Primary Italics" panose="02000506000000020003" pitchFamily="2" charset="0"/>
            </a:endParaRPr>
          </a:p>
          <a:p>
            <a:r>
              <a:rPr lang="en-US" sz="3200" dirty="0">
                <a:latin typeface="KG Primary Italics" panose="02000506000000020003" pitchFamily="2" charset="0"/>
              </a:rPr>
              <a:t>Please come back to visit me as threw the grades you grow,</a:t>
            </a:r>
          </a:p>
          <a:p>
            <a:r>
              <a:rPr lang="en-US" sz="3200" dirty="0">
                <a:latin typeface="KG Primary Italics" panose="02000506000000020003" pitchFamily="2" charset="0"/>
              </a:rPr>
              <a:t>Try hard to learn all that you can, there is so much to know!</a:t>
            </a:r>
          </a:p>
          <a:p>
            <a:endParaRPr lang="en-US" sz="3200" dirty="0">
              <a:latin typeface="KG Primary Italics" panose="02000506000000020003" pitchFamily="2" charset="0"/>
            </a:endParaRPr>
          </a:p>
          <a:p>
            <a:r>
              <a:rPr lang="en-US" sz="3200" dirty="0">
                <a:latin typeface="KG Primary Italics" panose="02000506000000020003" pitchFamily="2" charset="0"/>
              </a:rPr>
              <a:t>The one thing I tried to teach you to last your whole life through,</a:t>
            </a:r>
          </a:p>
          <a:p>
            <a:r>
              <a:rPr lang="en-US" sz="3200" dirty="0">
                <a:latin typeface="KG Primary Italics" panose="02000506000000020003" pitchFamily="2" charset="0"/>
              </a:rPr>
              <a:t>Is to know that you are </a:t>
            </a:r>
            <a:r>
              <a:rPr lang="en-US" sz="3200" b="1" dirty="0">
                <a:latin typeface="KG Primary Italics" panose="02000506000000020003" pitchFamily="2" charset="0"/>
              </a:rPr>
              <a:t>SPECIAL</a:t>
            </a:r>
            <a:r>
              <a:rPr lang="en-US" sz="3200" dirty="0">
                <a:latin typeface="KG Primary Italics" panose="02000506000000020003" pitchFamily="2" charset="0"/>
              </a:rPr>
              <a:t>, there’s no one else like you!</a:t>
            </a:r>
          </a:p>
        </p:txBody>
      </p:sp>
      <p:sp>
        <p:nvSpPr>
          <p:cNvPr id="2" name="TextBox 1">
            <a:extLst>
              <a:ext uri="{FF2B5EF4-FFF2-40B4-BE49-F238E27FC236}">
                <a16:creationId xmlns:a16="http://schemas.microsoft.com/office/drawing/2014/main" id="{5B2D9043-6FF7-6688-8927-73A9A7293BC5}"/>
              </a:ext>
            </a:extLst>
          </p:cNvPr>
          <p:cNvSpPr txBox="1"/>
          <p:nvPr/>
        </p:nvSpPr>
        <p:spPr>
          <a:xfrm>
            <a:off x="-65315" y="8941526"/>
            <a:ext cx="5410200" cy="276999"/>
          </a:xfrm>
          <a:prstGeom prst="rect">
            <a:avLst/>
          </a:prstGeom>
          <a:noFill/>
        </p:spPr>
        <p:txBody>
          <a:bodyPr wrap="square" rtlCol="0">
            <a:spAutoFit/>
          </a:bodyPr>
          <a:lstStyle/>
          <a:p>
            <a:r>
              <a:rPr lang="en-US" sz="1200" dirty="0">
                <a:latin typeface="KG What the Teacher Wants" panose="02000000000000000000" pitchFamily="2" charset="0"/>
              </a:rPr>
              <a:t>© 2016 Lessons for Little Ones by Tina </a:t>
            </a:r>
            <a:r>
              <a:rPr lang="en-US" sz="1200" dirty="0" err="1">
                <a:latin typeface="KG What the Teacher Wants" panose="02000000000000000000" pitchFamily="2" charset="0"/>
              </a:rPr>
              <a:t>O’Block</a:t>
            </a:r>
            <a:endParaRPr lang="en-US" sz="1200" dirty="0">
              <a:latin typeface="KG What the Teacher Wants" panose="02000000000000000000" pitchFamily="2" charset="0"/>
            </a:endParaRPr>
          </a:p>
        </p:txBody>
      </p:sp>
    </p:spTree>
    <p:extLst>
      <p:ext uri="{BB962C8B-B14F-4D97-AF65-F5344CB8AC3E}">
        <p14:creationId xmlns:p14="http://schemas.microsoft.com/office/powerpoint/2010/main" val="76899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909415-464A-40AB-BF8D-34291A929EF2}"/>
              </a:ext>
            </a:extLst>
          </p:cNvPr>
          <p:cNvSpPr txBox="1"/>
          <p:nvPr/>
        </p:nvSpPr>
        <p:spPr>
          <a:xfrm>
            <a:off x="1104900" y="1219200"/>
            <a:ext cx="4648200" cy="3046988"/>
          </a:xfrm>
          <a:prstGeom prst="rect">
            <a:avLst/>
          </a:prstGeom>
          <a:noFill/>
        </p:spPr>
        <p:txBody>
          <a:bodyPr wrap="square" rtlCol="0">
            <a:spAutoFit/>
          </a:bodyPr>
          <a:lstStyle/>
          <a:p>
            <a:pPr algn="ctr"/>
            <a:r>
              <a:rPr lang="en-US" sz="3200" dirty="0">
                <a:latin typeface="KG Primary Italics" panose="02000506000000020003" pitchFamily="2" charset="0"/>
              </a:rPr>
              <a:t>This string is very special</a:t>
            </a:r>
          </a:p>
          <a:p>
            <a:pPr algn="ctr"/>
            <a:r>
              <a:rPr lang="en-US" sz="3200" dirty="0">
                <a:latin typeface="KG Primary Italics" panose="02000506000000020003" pitchFamily="2" charset="0"/>
              </a:rPr>
              <a:t>as anyone can see,</a:t>
            </a:r>
          </a:p>
          <a:p>
            <a:pPr algn="ctr"/>
            <a:r>
              <a:rPr lang="en-US" sz="3200" dirty="0">
                <a:latin typeface="KG Primary Italics" panose="02000506000000020003" pitchFamily="2" charset="0"/>
              </a:rPr>
              <a:t>untie it and you will find</a:t>
            </a:r>
          </a:p>
          <a:p>
            <a:pPr algn="ctr"/>
            <a:r>
              <a:rPr lang="en-US" sz="3200" dirty="0">
                <a:latin typeface="KG Primary Italics" panose="02000506000000020003" pitchFamily="2" charset="0"/>
              </a:rPr>
              <a:t>it’s the exact same size as me!</a:t>
            </a:r>
          </a:p>
          <a:p>
            <a:pPr algn="ctr"/>
            <a:endParaRPr lang="en-US" sz="3200" dirty="0">
              <a:latin typeface="KG Primary Italics" panose="02000506000000020003" pitchFamily="2" charset="0"/>
            </a:endParaRPr>
          </a:p>
        </p:txBody>
      </p:sp>
      <p:sp>
        <p:nvSpPr>
          <p:cNvPr id="5" name="TextBox 4">
            <a:extLst>
              <a:ext uri="{FF2B5EF4-FFF2-40B4-BE49-F238E27FC236}">
                <a16:creationId xmlns:a16="http://schemas.microsoft.com/office/drawing/2014/main" id="{CF3C54FC-A566-4D7A-8746-DD8A46852E48}"/>
              </a:ext>
            </a:extLst>
          </p:cNvPr>
          <p:cNvSpPr txBox="1"/>
          <p:nvPr/>
        </p:nvSpPr>
        <p:spPr>
          <a:xfrm>
            <a:off x="1104900" y="7010400"/>
            <a:ext cx="4648200" cy="1077218"/>
          </a:xfrm>
          <a:prstGeom prst="rect">
            <a:avLst/>
          </a:prstGeom>
          <a:noFill/>
        </p:spPr>
        <p:txBody>
          <a:bodyPr wrap="square" rtlCol="0">
            <a:spAutoFit/>
          </a:bodyPr>
          <a:lstStyle/>
          <a:p>
            <a:pPr algn="ctr"/>
            <a:r>
              <a:rPr lang="en-US" sz="3200" dirty="0">
                <a:latin typeface="KG Primary Italics" panose="02000506000000020003" pitchFamily="2" charset="0"/>
              </a:rPr>
              <a:t>Student Name</a:t>
            </a:r>
          </a:p>
          <a:p>
            <a:pPr algn="ctr"/>
            <a:r>
              <a:rPr lang="en-US" sz="3200" dirty="0">
                <a:latin typeface="KG Primary Italics" panose="02000506000000020003" pitchFamily="2" charset="0"/>
              </a:rPr>
              <a:t>Kindergarten, May 2026</a:t>
            </a:r>
          </a:p>
        </p:txBody>
      </p:sp>
    </p:spTree>
    <p:extLst>
      <p:ext uri="{BB962C8B-B14F-4D97-AF65-F5344CB8AC3E}">
        <p14:creationId xmlns:p14="http://schemas.microsoft.com/office/powerpoint/2010/main" val="2907715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71FFFE-9D3F-4218-97B1-8B7A1EEBEE63}"/>
              </a:ext>
            </a:extLst>
          </p:cNvPr>
          <p:cNvSpPr txBox="1"/>
          <p:nvPr/>
        </p:nvSpPr>
        <p:spPr>
          <a:xfrm>
            <a:off x="-65315" y="8941526"/>
            <a:ext cx="5410200" cy="276999"/>
          </a:xfrm>
          <a:prstGeom prst="rect">
            <a:avLst/>
          </a:prstGeom>
          <a:noFill/>
        </p:spPr>
        <p:txBody>
          <a:bodyPr wrap="square" rtlCol="0">
            <a:spAutoFit/>
          </a:bodyPr>
          <a:lstStyle/>
          <a:p>
            <a:r>
              <a:rPr lang="en-US" sz="1200" dirty="0">
                <a:latin typeface="KG What the Teacher Wants" panose="02000000000000000000" pitchFamily="2" charset="0"/>
              </a:rPr>
              <a:t>© 2016 Lessons for Little Ones by Tina </a:t>
            </a:r>
            <a:r>
              <a:rPr lang="en-US" sz="1200" dirty="0" err="1">
                <a:latin typeface="KG What the Teacher Wants" panose="02000000000000000000" pitchFamily="2" charset="0"/>
              </a:rPr>
              <a:t>O’Block</a:t>
            </a:r>
            <a:endParaRPr lang="en-US" sz="1200" dirty="0">
              <a:latin typeface="KG What the Teacher Wants" panose="02000000000000000000" pitchFamily="2" charset="0"/>
            </a:endParaRPr>
          </a:p>
        </p:txBody>
      </p:sp>
      <p:sp>
        <p:nvSpPr>
          <p:cNvPr id="6" name="TextBox 5">
            <a:extLst>
              <a:ext uri="{FF2B5EF4-FFF2-40B4-BE49-F238E27FC236}">
                <a16:creationId xmlns:a16="http://schemas.microsoft.com/office/drawing/2014/main" id="{BA5BA729-671C-4DBA-B6A7-ECA1A8B2D4D6}"/>
              </a:ext>
            </a:extLst>
          </p:cNvPr>
          <p:cNvSpPr txBox="1"/>
          <p:nvPr/>
        </p:nvSpPr>
        <p:spPr>
          <a:xfrm>
            <a:off x="1104900" y="990600"/>
            <a:ext cx="4648200" cy="3046988"/>
          </a:xfrm>
          <a:prstGeom prst="rect">
            <a:avLst/>
          </a:prstGeom>
          <a:noFill/>
        </p:spPr>
        <p:txBody>
          <a:bodyPr wrap="square" rtlCol="0">
            <a:spAutoFit/>
          </a:bodyPr>
          <a:lstStyle/>
          <a:p>
            <a:pPr algn="ctr"/>
            <a:r>
              <a:rPr lang="en-US" sz="3200" dirty="0">
                <a:latin typeface="KG Primary Italics" panose="02000506000000020003" pitchFamily="2" charset="0"/>
              </a:rPr>
              <a:t>This string is very special</a:t>
            </a:r>
          </a:p>
          <a:p>
            <a:pPr algn="ctr"/>
            <a:r>
              <a:rPr lang="en-US" sz="3200" dirty="0">
                <a:latin typeface="KG Primary Italics" panose="02000506000000020003" pitchFamily="2" charset="0"/>
              </a:rPr>
              <a:t>as anyone can see,</a:t>
            </a:r>
          </a:p>
          <a:p>
            <a:pPr algn="ctr"/>
            <a:r>
              <a:rPr lang="en-US" sz="3200" dirty="0">
                <a:latin typeface="KG Primary Italics" panose="02000506000000020003" pitchFamily="2" charset="0"/>
              </a:rPr>
              <a:t>untie it and you will find</a:t>
            </a:r>
          </a:p>
          <a:p>
            <a:pPr algn="ctr"/>
            <a:r>
              <a:rPr lang="en-US" sz="3200" dirty="0">
                <a:latin typeface="KG Primary Italics" panose="02000506000000020003" pitchFamily="2" charset="0"/>
              </a:rPr>
              <a:t>it’s the exact same size as me!</a:t>
            </a:r>
          </a:p>
          <a:p>
            <a:pPr algn="ctr"/>
            <a:endParaRPr lang="en-US" sz="3200" dirty="0">
              <a:latin typeface="KG Primary Italics" panose="02000506000000020003" pitchFamily="2" charset="0"/>
            </a:endParaRPr>
          </a:p>
        </p:txBody>
      </p:sp>
      <p:sp>
        <p:nvSpPr>
          <p:cNvPr id="9" name="TextBox 8">
            <a:extLst>
              <a:ext uri="{FF2B5EF4-FFF2-40B4-BE49-F238E27FC236}">
                <a16:creationId xmlns:a16="http://schemas.microsoft.com/office/drawing/2014/main" id="{5F63C44B-B444-4A3E-B938-5B7F367AD1EC}"/>
              </a:ext>
            </a:extLst>
          </p:cNvPr>
          <p:cNvSpPr txBox="1"/>
          <p:nvPr/>
        </p:nvSpPr>
        <p:spPr>
          <a:xfrm>
            <a:off x="1104900" y="7228582"/>
            <a:ext cx="4648200" cy="1077218"/>
          </a:xfrm>
          <a:prstGeom prst="rect">
            <a:avLst/>
          </a:prstGeom>
          <a:noFill/>
        </p:spPr>
        <p:txBody>
          <a:bodyPr wrap="square" rtlCol="0">
            <a:spAutoFit/>
          </a:bodyPr>
          <a:lstStyle/>
          <a:p>
            <a:pPr algn="ctr"/>
            <a:r>
              <a:rPr lang="en-US" sz="3200" dirty="0">
                <a:latin typeface="KG Primary Italics" panose="02000506000000020003" pitchFamily="2" charset="0"/>
              </a:rPr>
              <a:t>Student Name</a:t>
            </a:r>
          </a:p>
          <a:p>
            <a:pPr algn="ctr"/>
            <a:r>
              <a:rPr lang="en-US" sz="3200" dirty="0">
                <a:latin typeface="KG Primary Italics" panose="02000506000000020003" pitchFamily="2" charset="0"/>
              </a:rPr>
              <a:t>Kindergarten, May 2026</a:t>
            </a:r>
          </a:p>
        </p:txBody>
      </p:sp>
    </p:spTree>
    <p:extLst>
      <p:ext uri="{BB962C8B-B14F-4D97-AF65-F5344CB8AC3E}">
        <p14:creationId xmlns:p14="http://schemas.microsoft.com/office/powerpoint/2010/main" val="3797052884"/>
      </p:ext>
    </p:extLst>
  </p:cSld>
  <p:clrMapOvr>
    <a:masterClrMapping/>
  </p:clrMapOvr>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TotalTime>
  <Words>1024</Words>
  <Application>Microsoft Office PowerPoint</Application>
  <PresentationFormat>On-screen Show (4:3)</PresentationFormat>
  <Paragraphs>114</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KG Behind These Hazel Eyes</vt:lpstr>
      <vt:lpstr>Calibri</vt:lpstr>
      <vt:lpstr>KG Miss Kindergarten</vt:lpstr>
      <vt:lpstr>KG The Fighter</vt:lpstr>
      <vt:lpstr>KG What the Teacher Wants</vt:lpstr>
      <vt:lpstr>KG Red Hands</vt:lpstr>
      <vt:lpstr>KG Primary Italics</vt:lpstr>
      <vt:lpstr>Arial</vt:lpstr>
      <vt:lpstr>Happy Neat Handwriting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Tina O</dc:creator>
  <cp:lastModifiedBy>Tina OBlock</cp:lastModifiedBy>
  <cp:revision>49</cp:revision>
  <dcterms:created xsi:type="dcterms:W3CDTF">2016-05-01T23:26:08Z</dcterms:created>
  <dcterms:modified xsi:type="dcterms:W3CDTF">2026-07-14T21:53:58Z</dcterms:modified>
</cp:coreProperties>
</file>